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10287000" cx="18288000"/>
  <p:notesSz cx="6858000" cy="9144000"/>
  <p:embeddedFontLst>
    <p:embeddedFont>
      <p:font typeface="Play"/>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38" roundtripDataSignature="AMtx7mg6hYZ0aiGe42iP3f4ixdaW3vaBn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Play-bold.fntdata"/><Relationship Id="rId14" Type="http://schemas.openxmlformats.org/officeDocument/2006/relationships/slide" Target="slides/slide9.xml"/><Relationship Id="rId36" Type="http://schemas.openxmlformats.org/officeDocument/2006/relationships/font" Target="fonts/Play-regular.fntdata"/><Relationship Id="rId17" Type="http://schemas.openxmlformats.org/officeDocument/2006/relationships/slide" Target="slides/slide12.xml"/><Relationship Id="rId16" Type="http://schemas.openxmlformats.org/officeDocument/2006/relationships/slide" Target="slides/slide11.xml"/><Relationship Id="rId38" Type="http://customschemas.google.com/relationships/presentationmetadata" Target="meta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4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4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4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4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4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4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4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4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3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3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3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3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3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3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3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3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3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4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40"/>
          <p:cNvSpPr/>
          <p:nvPr>
            <p:ph idx="2" type="pic"/>
          </p:nvPr>
        </p:nvSpPr>
        <p:spPr>
          <a:xfrm>
            <a:off x="1792288" y="612775"/>
            <a:ext cx="5486400" cy="4114800"/>
          </a:xfrm>
          <a:prstGeom prst="rect">
            <a:avLst/>
          </a:prstGeom>
          <a:noFill/>
          <a:ln>
            <a:noFill/>
          </a:ln>
        </p:spPr>
      </p:sp>
      <p:sp>
        <p:nvSpPr>
          <p:cNvPr id="64" name="Google Shape;64;p4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4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4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3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hyperlink" Target="https://learn.microsoft.com/en-us/windows-server/identity/ad-ds/get-started/virtual-dc/active-directory-domain-services-overview" TargetMode="External"/><Relationship Id="rId9" Type="http://schemas.openxmlformats.org/officeDocument/2006/relationships/image" Target="../media/image19.png"/><Relationship Id="rId5" Type="http://schemas.openxmlformats.org/officeDocument/2006/relationships/hyperlink" Target="https://learn.microsoft.com/en-us/windows-server/identity/ad-cs/" TargetMode="External"/><Relationship Id="rId6" Type="http://schemas.openxmlformats.org/officeDocument/2006/relationships/hyperlink" Target="https://learn.microsoft.com/en-us/windows-server/networking/technologies/nps/nps-top" TargetMode="External"/><Relationship Id="rId7" Type="http://schemas.openxmlformats.org/officeDocument/2006/relationships/image" Target="../media/image16.png"/><Relationship Id="rId8"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30.png"/><Relationship Id="rId6" Type="http://schemas.openxmlformats.org/officeDocument/2006/relationships/hyperlink" Target="https://192.168.1.1/system_usermanager.php" TargetMode="External"/><Relationship Id="rId7" Type="http://schemas.openxmlformats.org/officeDocument/2006/relationships/hyperlink" Target="https://192.168.1.1/system_authservers.php" TargetMode="External"/><Relationship Id="rId8" Type="http://schemas.openxmlformats.org/officeDocument/2006/relationships/hyperlink" Target="https://192.168.1.1/system_authservers.php"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4.png"/><Relationship Id="rId4" Type="http://schemas.openxmlformats.org/officeDocument/2006/relationships/image" Target="../media/image27.png"/><Relationship Id="rId5" Type="http://schemas.openxmlformats.org/officeDocument/2006/relationships/image" Target="../media/image25.png"/><Relationship Id="rId6"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5.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0.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4.png"/><Relationship Id="rId6" Type="http://schemas.openxmlformats.org/officeDocument/2006/relationships/image" Target="../media/image10.png"/><Relationship Id="rId7" Type="http://schemas.openxmlformats.org/officeDocument/2006/relationships/image" Target="../media/image33.png"/><Relationship Id="rId8"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8.png"/><Relationship Id="rId11" Type="http://schemas.openxmlformats.org/officeDocument/2006/relationships/hyperlink" Target="https://drive.google.com/file/d/1KtpMXzWgZ-WDNoCYMwB7JG11yFgOv6HZ/view?usp=sharing" TargetMode="External"/><Relationship Id="rId10" Type="http://schemas.openxmlformats.org/officeDocument/2006/relationships/hyperlink" Target="https://drive.google.com/file/d/1KtpMXzWgZ-WDNoCYMwB7JG11yFgOv6HZ/view?usp=sharing" TargetMode="External"/><Relationship Id="rId12" Type="http://schemas.openxmlformats.org/officeDocument/2006/relationships/hyperlink" Target="https://drive.google.com/file/d/1Gqvc7CsUd3qmyLe4UW6OQZILT0jTs5BP/view?usp=sharing" TargetMode="External"/><Relationship Id="rId9" Type="http://schemas.openxmlformats.org/officeDocument/2006/relationships/hyperlink" Target="https://drive.google.com/file/d/1wSJXkFUyTMUCMFhEMUw4UEWkJm0UuHKI/view?usp=sharing" TargetMode="External"/><Relationship Id="rId5" Type="http://schemas.openxmlformats.org/officeDocument/2006/relationships/image" Target="../media/image4.png"/><Relationship Id="rId6" Type="http://schemas.openxmlformats.org/officeDocument/2006/relationships/image" Target="../media/image10.png"/><Relationship Id="rId7" Type="http://schemas.openxmlformats.org/officeDocument/2006/relationships/image" Target="../media/image36.png"/><Relationship Id="rId8" Type="http://schemas.openxmlformats.org/officeDocument/2006/relationships/hyperlink" Target="https://drive.google.com/file/d/1wSJXkFUyTMUCMFhEMUw4UEWkJm0UuHKI/view?usp=sharin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8.png"/><Relationship Id="rId9" Type="http://schemas.openxmlformats.org/officeDocument/2006/relationships/image" Target="../media/image47.png"/><Relationship Id="rId5" Type="http://schemas.openxmlformats.org/officeDocument/2006/relationships/image" Target="../media/image4.png"/><Relationship Id="rId6" Type="http://schemas.openxmlformats.org/officeDocument/2006/relationships/image" Target="../media/image10.png"/><Relationship Id="rId7" Type="http://schemas.openxmlformats.org/officeDocument/2006/relationships/image" Target="../media/image38.png"/><Relationship Id="rId8"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4.png"/><Relationship Id="rId7" Type="http://schemas.openxmlformats.org/officeDocument/2006/relationships/hyperlink" Target="https://www.youtube.com/watch?v=nNX4z77qWYE" TargetMode="External"/><Relationship Id="rId8" Type="http://schemas.openxmlformats.org/officeDocument/2006/relationships/image" Target="../media/image4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4.png"/><Relationship Id="rId7" Type="http://schemas.openxmlformats.org/officeDocument/2006/relationships/image" Target="../media/image4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0.jp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9.png"/><Relationship Id="rId4" Type="http://schemas.openxmlformats.org/officeDocument/2006/relationships/image" Target="../media/image24.png"/><Relationship Id="rId5" Type="http://schemas.openxmlformats.org/officeDocument/2006/relationships/image" Target="../media/image37.png"/><Relationship Id="rId6"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83" name="Shape 83"/>
        <p:cNvGrpSpPr/>
        <p:nvPr/>
      </p:nvGrpSpPr>
      <p:grpSpPr>
        <a:xfrm>
          <a:off x="0" y="0"/>
          <a:ext cx="0" cy="0"/>
          <a:chOff x="0" y="0"/>
          <a:chExt cx="0" cy="0"/>
        </a:xfrm>
      </p:grpSpPr>
      <p:grpSp>
        <p:nvGrpSpPr>
          <p:cNvPr id="84" name="Google Shape;84;p1"/>
          <p:cNvGrpSpPr/>
          <p:nvPr/>
        </p:nvGrpSpPr>
        <p:grpSpPr>
          <a:xfrm rot="-2700000">
            <a:off x="11386843" y="7201845"/>
            <a:ext cx="7415398" cy="3565095"/>
            <a:chOff x="0" y="0"/>
            <a:chExt cx="660400" cy="317500"/>
          </a:xfrm>
        </p:grpSpPr>
        <p:sp>
          <p:nvSpPr>
            <p:cNvPr id="85" name="Google Shape;85;p1"/>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
            <p:cNvSpPr txBox="1"/>
            <p:nvPr/>
          </p:nvSpPr>
          <p:spPr>
            <a:xfrm>
              <a:off x="0" y="136525"/>
              <a:ext cx="660400" cy="180975"/>
            </a:xfrm>
            <a:prstGeom prst="rect">
              <a:avLst/>
            </a:prstGeom>
            <a:noFill/>
            <a:ln>
              <a:noFill/>
            </a:ln>
          </p:spPr>
          <p:txBody>
            <a:bodyPr anchorCtr="0" anchor="ctr" bIns="50800" lIns="50800" spcFirstLastPara="1" rIns="50800" wrap="square" tIns="50800">
              <a:noAutofit/>
            </a:bodyPr>
            <a:lstStyle/>
            <a:p>
              <a:pPr indent="0" lvl="0" marL="0" marR="0" rtl="0" algn="ctr">
                <a:lnSpc>
                  <a:spcPct val="141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87" name="Google Shape;87;p1"/>
          <p:cNvCxnSpPr/>
          <p:nvPr/>
        </p:nvCxnSpPr>
        <p:spPr>
          <a:xfrm flipH="1" rot="10800000">
            <a:off x="14131544" y="7969488"/>
            <a:ext cx="5132702" cy="5185216"/>
          </a:xfrm>
          <a:prstGeom prst="straightConnector1">
            <a:avLst/>
          </a:prstGeom>
          <a:noFill/>
          <a:ln cap="flat" cmpd="sng" w="28575">
            <a:solidFill>
              <a:srgbClr val="8CA9AD"/>
            </a:solidFill>
            <a:prstDash val="solid"/>
            <a:round/>
            <a:headEnd len="sm" w="sm" type="none"/>
            <a:tailEnd len="sm" w="sm" type="none"/>
          </a:ln>
        </p:spPr>
      </p:cxnSp>
      <p:cxnSp>
        <p:nvCxnSpPr>
          <p:cNvPr id="88" name="Google Shape;88;p1"/>
          <p:cNvCxnSpPr/>
          <p:nvPr/>
        </p:nvCxnSpPr>
        <p:spPr>
          <a:xfrm flipH="1" rot="10800000">
            <a:off x="14444220" y="8329798"/>
            <a:ext cx="5038853" cy="5038853"/>
          </a:xfrm>
          <a:prstGeom prst="straightConnector1">
            <a:avLst/>
          </a:prstGeom>
          <a:noFill/>
          <a:ln cap="flat" cmpd="sng" w="28575">
            <a:solidFill>
              <a:srgbClr val="8CA9AD"/>
            </a:solidFill>
            <a:prstDash val="solid"/>
            <a:round/>
            <a:headEnd len="sm" w="sm" type="none"/>
            <a:tailEnd len="sm" w="sm" type="none"/>
          </a:ln>
        </p:spPr>
      </p:cxnSp>
      <p:cxnSp>
        <p:nvCxnSpPr>
          <p:cNvPr id="89" name="Google Shape;89;p1"/>
          <p:cNvCxnSpPr/>
          <p:nvPr/>
        </p:nvCxnSpPr>
        <p:spPr>
          <a:xfrm flipH="1" rot="10800000">
            <a:off x="14802690" y="8681112"/>
            <a:ext cx="4867141" cy="4867141"/>
          </a:xfrm>
          <a:prstGeom prst="straightConnector1">
            <a:avLst/>
          </a:prstGeom>
          <a:noFill/>
          <a:ln cap="flat" cmpd="sng" w="28575">
            <a:solidFill>
              <a:srgbClr val="8CA9AD"/>
            </a:solidFill>
            <a:prstDash val="solid"/>
            <a:round/>
            <a:headEnd len="sm" w="sm" type="none"/>
            <a:tailEnd len="sm" w="sm" type="none"/>
          </a:ln>
        </p:spPr>
      </p:cxnSp>
      <p:sp>
        <p:nvSpPr>
          <p:cNvPr id="90" name="Google Shape;90;p1"/>
          <p:cNvSpPr txBox="1"/>
          <p:nvPr/>
        </p:nvSpPr>
        <p:spPr>
          <a:xfrm>
            <a:off x="3486377" y="2904246"/>
            <a:ext cx="11984245" cy="1330324"/>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9999" u="none" cap="none" strike="noStrike">
                <a:solidFill>
                  <a:srgbClr val="227C9D"/>
                </a:solidFill>
                <a:latin typeface="Arial"/>
                <a:ea typeface="Arial"/>
                <a:cs typeface="Arial"/>
                <a:sym typeface="Arial"/>
              </a:rPr>
              <a:t>RADIUS AND LDAP</a:t>
            </a:r>
            <a:endParaRPr/>
          </a:p>
        </p:txBody>
      </p:sp>
      <p:sp>
        <p:nvSpPr>
          <p:cNvPr id="91" name="Google Shape;91;p1"/>
          <p:cNvSpPr txBox="1"/>
          <p:nvPr/>
        </p:nvSpPr>
        <p:spPr>
          <a:xfrm>
            <a:off x="9144000" y="4815596"/>
            <a:ext cx="7197206" cy="523246"/>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0" i="0" lang="en-US" sz="3700" u="none" cap="none" strike="noStrike">
                <a:solidFill>
                  <a:srgbClr val="545454"/>
                </a:solidFill>
                <a:latin typeface="Cambria"/>
                <a:ea typeface="Cambria"/>
                <a:cs typeface="Cambria"/>
                <a:sym typeface="Cambria"/>
              </a:rPr>
              <a:t>GVHD: Lê Đức Thịnh</a:t>
            </a:r>
            <a:endParaRPr/>
          </a:p>
        </p:txBody>
      </p:sp>
      <p:sp>
        <p:nvSpPr>
          <p:cNvPr id="92" name="Google Shape;92;p1"/>
          <p:cNvSpPr/>
          <p:nvPr/>
        </p:nvSpPr>
        <p:spPr>
          <a:xfrm rot="10800000">
            <a:off x="9525" y="6358355"/>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93" name="Google Shape;93;p1"/>
          <p:cNvSpPr/>
          <p:nvPr/>
        </p:nvSpPr>
        <p:spPr>
          <a:xfrm>
            <a:off x="1083809" y="6386930"/>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94" name="Google Shape;94;p1"/>
          <p:cNvSpPr/>
          <p:nvPr/>
        </p:nvSpPr>
        <p:spPr>
          <a:xfrm>
            <a:off x="0" y="7470739"/>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95" name="Google Shape;95;p1"/>
          <p:cNvSpPr/>
          <p:nvPr/>
        </p:nvSpPr>
        <p:spPr>
          <a:xfrm rot="10800000">
            <a:off x="0" y="8554548"/>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96" name="Google Shape;96;p1"/>
          <p:cNvSpPr/>
          <p:nvPr/>
        </p:nvSpPr>
        <p:spPr>
          <a:xfrm rot="-5400000">
            <a:off x="1083809" y="8554548"/>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97" name="Google Shape;97;p1"/>
          <p:cNvSpPr/>
          <p:nvPr/>
        </p:nvSpPr>
        <p:spPr>
          <a:xfrm rot="10800000">
            <a:off x="1083809" y="9623721"/>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98" name="Google Shape;98;p1"/>
          <p:cNvSpPr/>
          <p:nvPr/>
        </p:nvSpPr>
        <p:spPr>
          <a:xfrm rot="10800000">
            <a:off x="3321750" y="8583123"/>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99" name="Google Shape;99;p1"/>
          <p:cNvSpPr/>
          <p:nvPr/>
        </p:nvSpPr>
        <p:spPr>
          <a:xfrm>
            <a:off x="3321750" y="7499314"/>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00" name="Google Shape;100;p1"/>
          <p:cNvSpPr/>
          <p:nvPr/>
        </p:nvSpPr>
        <p:spPr>
          <a:xfrm rot="5400000">
            <a:off x="4405559" y="8583123"/>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01" name="Google Shape;101;p1"/>
          <p:cNvSpPr/>
          <p:nvPr/>
        </p:nvSpPr>
        <p:spPr>
          <a:xfrm>
            <a:off x="2237941" y="9666932"/>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02" name="Google Shape;102;p1"/>
          <p:cNvSpPr/>
          <p:nvPr/>
        </p:nvSpPr>
        <p:spPr>
          <a:xfrm>
            <a:off x="3321750" y="9666932"/>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103" name="Google Shape;103;p1"/>
          <p:cNvSpPr/>
          <p:nvPr/>
        </p:nvSpPr>
        <p:spPr>
          <a:xfrm rot="5400000">
            <a:off x="0" y="9638357"/>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04" name="Google Shape;104;p1"/>
          <p:cNvSpPr/>
          <p:nvPr/>
        </p:nvSpPr>
        <p:spPr>
          <a:xfrm rot="-5400000">
            <a:off x="15470622" y="0"/>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05" name="Google Shape;105;p1"/>
          <p:cNvSpPr/>
          <p:nvPr/>
        </p:nvSpPr>
        <p:spPr>
          <a:xfrm rot="-5400000">
            <a:off x="16554431" y="0"/>
            <a:ext cx="1083809" cy="1083809"/>
          </a:xfrm>
          <a:custGeom>
            <a:rect b="b" l="l" r="r" t="t"/>
            <a:pathLst>
              <a:path extrusionOk="0" h="1083809" w="1083809">
                <a:moveTo>
                  <a:pt x="0" y="0"/>
                </a:moveTo>
                <a:lnTo>
                  <a:pt x="1083808" y="0"/>
                </a:lnTo>
                <a:lnTo>
                  <a:pt x="1083808" y="1083809"/>
                </a:lnTo>
                <a:lnTo>
                  <a:pt x="0" y="1083809"/>
                </a:lnTo>
                <a:lnTo>
                  <a:pt x="0" y="0"/>
                </a:lnTo>
                <a:close/>
              </a:path>
            </a:pathLst>
          </a:custGeom>
          <a:blipFill rotWithShape="1">
            <a:blip r:embed="rId4">
              <a:alphaModFix/>
            </a:blip>
            <a:stretch>
              <a:fillRect b="0" l="0" r="0" t="0"/>
            </a:stretch>
          </a:blipFill>
          <a:ln>
            <a:noFill/>
          </a:ln>
        </p:spPr>
      </p:sp>
      <p:sp>
        <p:nvSpPr>
          <p:cNvPr id="106" name="Google Shape;106;p1"/>
          <p:cNvSpPr/>
          <p:nvPr/>
        </p:nvSpPr>
        <p:spPr>
          <a:xfrm rot="10800000">
            <a:off x="17638239" y="0"/>
            <a:ext cx="1083809" cy="1083809"/>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sp>
        <p:nvSpPr>
          <p:cNvPr id="107" name="Google Shape;107;p1"/>
          <p:cNvSpPr/>
          <p:nvPr/>
        </p:nvSpPr>
        <p:spPr>
          <a:xfrm rot="-5400000">
            <a:off x="14386813" y="1083809"/>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08" name="Google Shape;108;p1"/>
          <p:cNvSpPr/>
          <p:nvPr/>
        </p:nvSpPr>
        <p:spPr>
          <a:xfrm rot="-5400000">
            <a:off x="15470622" y="1083809"/>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109" name="Google Shape;109;p1"/>
          <p:cNvSpPr/>
          <p:nvPr/>
        </p:nvSpPr>
        <p:spPr>
          <a:xfrm>
            <a:off x="16554431" y="2167618"/>
            <a:ext cx="1083809" cy="1083809"/>
          </a:xfrm>
          <a:custGeom>
            <a:rect b="b" l="l" r="r" t="t"/>
            <a:pathLst>
              <a:path extrusionOk="0" h="1083809" w="1083809">
                <a:moveTo>
                  <a:pt x="0" y="0"/>
                </a:moveTo>
                <a:lnTo>
                  <a:pt x="1083808" y="0"/>
                </a:lnTo>
                <a:lnTo>
                  <a:pt x="1083808" y="1083809"/>
                </a:lnTo>
                <a:lnTo>
                  <a:pt x="0" y="1083809"/>
                </a:lnTo>
                <a:lnTo>
                  <a:pt x="0" y="0"/>
                </a:lnTo>
                <a:close/>
              </a:path>
            </a:pathLst>
          </a:custGeom>
          <a:blipFill rotWithShape="1">
            <a:blip r:embed="rId5">
              <a:alphaModFix/>
            </a:blip>
            <a:stretch>
              <a:fillRect b="0" l="0" r="0" t="0"/>
            </a:stretch>
          </a:blipFill>
          <a:ln>
            <a:noFill/>
          </a:ln>
        </p:spPr>
      </p:sp>
      <p:sp>
        <p:nvSpPr>
          <p:cNvPr id="110" name="Google Shape;110;p1"/>
          <p:cNvSpPr/>
          <p:nvPr/>
        </p:nvSpPr>
        <p:spPr>
          <a:xfrm rot="5400000">
            <a:off x="17638239" y="1083809"/>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111" name="Google Shape;111;p1"/>
          <p:cNvSpPr/>
          <p:nvPr/>
        </p:nvSpPr>
        <p:spPr>
          <a:xfrm rot="-5400000">
            <a:off x="17638239" y="2167618"/>
            <a:ext cx="1083809" cy="1083809"/>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4">
              <a:alphaModFix/>
            </a:blip>
            <a:stretch>
              <a:fillRect b="0" l="0" r="0" t="0"/>
            </a:stretch>
          </a:blipFill>
          <a:ln>
            <a:noFill/>
          </a:ln>
        </p:spPr>
      </p:sp>
      <p:sp>
        <p:nvSpPr>
          <p:cNvPr id="112" name="Google Shape;112;p1"/>
          <p:cNvSpPr/>
          <p:nvPr/>
        </p:nvSpPr>
        <p:spPr>
          <a:xfrm rot="10800000">
            <a:off x="15470622" y="4433486"/>
            <a:ext cx="1083809" cy="1083809"/>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6">
              <a:alphaModFix/>
            </a:blip>
            <a:stretch>
              <a:fillRect b="0" l="0" r="0" t="0"/>
            </a:stretch>
          </a:blipFill>
          <a:ln>
            <a:noFill/>
          </a:ln>
        </p:spPr>
      </p:sp>
      <p:sp>
        <p:nvSpPr>
          <p:cNvPr id="113" name="Google Shape;113;p1"/>
          <p:cNvSpPr/>
          <p:nvPr/>
        </p:nvSpPr>
        <p:spPr>
          <a:xfrm rot="-5400000">
            <a:off x="16554431" y="4433486"/>
            <a:ext cx="1083809" cy="1083809"/>
          </a:xfrm>
          <a:custGeom>
            <a:rect b="b" l="l" r="r" t="t"/>
            <a:pathLst>
              <a:path extrusionOk="0" h="1083809" w="1083809">
                <a:moveTo>
                  <a:pt x="1083808" y="1083809"/>
                </a:moveTo>
                <a:lnTo>
                  <a:pt x="0" y="1083809"/>
                </a:lnTo>
                <a:lnTo>
                  <a:pt x="0" y="0"/>
                </a:lnTo>
                <a:lnTo>
                  <a:pt x="1083808" y="0"/>
                </a:lnTo>
                <a:lnTo>
                  <a:pt x="1083808" y="1083809"/>
                </a:lnTo>
                <a:close/>
              </a:path>
            </a:pathLst>
          </a:custGeom>
          <a:blipFill rotWithShape="1">
            <a:blip r:embed="rId5">
              <a:alphaModFix/>
            </a:blip>
            <a:stretch>
              <a:fillRect b="0" l="0" r="0" t="0"/>
            </a:stretch>
          </a:blipFill>
          <a:ln>
            <a:noFill/>
          </a:ln>
        </p:spPr>
      </p:sp>
      <p:grpSp>
        <p:nvGrpSpPr>
          <p:cNvPr id="114" name="Google Shape;114;p1"/>
          <p:cNvGrpSpPr/>
          <p:nvPr/>
        </p:nvGrpSpPr>
        <p:grpSpPr>
          <a:xfrm rot="2700000">
            <a:off x="-1376391" y="-3093321"/>
            <a:ext cx="7415398" cy="3565095"/>
            <a:chOff x="0" y="0"/>
            <a:chExt cx="660400" cy="317500"/>
          </a:xfrm>
        </p:grpSpPr>
        <p:sp>
          <p:nvSpPr>
            <p:cNvPr id="115" name="Google Shape;115;p1"/>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
            <p:cNvSpPr txBox="1"/>
            <p:nvPr/>
          </p:nvSpPr>
          <p:spPr>
            <a:xfrm>
              <a:off x="0" y="136525"/>
              <a:ext cx="660400" cy="180975"/>
            </a:xfrm>
            <a:prstGeom prst="rect">
              <a:avLst/>
            </a:prstGeom>
            <a:noFill/>
            <a:ln>
              <a:noFill/>
            </a:ln>
          </p:spPr>
          <p:txBody>
            <a:bodyPr anchorCtr="0" anchor="ctr" bIns="50800" lIns="50800" spcFirstLastPara="1" rIns="50800" wrap="square" tIns="50800">
              <a:noAutofit/>
            </a:bodyPr>
            <a:lstStyle/>
            <a:p>
              <a:pPr indent="0" lvl="0" marL="0" marR="0" rtl="0" algn="ctr">
                <a:lnSpc>
                  <a:spcPct val="141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17" name="Google Shape;117;p1"/>
          <p:cNvCxnSpPr/>
          <p:nvPr/>
        </p:nvCxnSpPr>
        <p:spPr>
          <a:xfrm>
            <a:off x="-1839005" y="-2273771"/>
            <a:ext cx="5185216" cy="5132702"/>
          </a:xfrm>
          <a:prstGeom prst="straightConnector1">
            <a:avLst/>
          </a:prstGeom>
          <a:noFill/>
          <a:ln cap="flat" cmpd="sng" w="28575">
            <a:solidFill>
              <a:srgbClr val="8CA9AD"/>
            </a:solidFill>
            <a:prstDash val="solid"/>
            <a:round/>
            <a:headEnd len="sm" w="sm" type="none"/>
            <a:tailEnd len="sm" w="sm" type="none"/>
          </a:ln>
        </p:spPr>
      </p:cxnSp>
      <p:cxnSp>
        <p:nvCxnSpPr>
          <p:cNvPr id="118" name="Google Shape;118;p1"/>
          <p:cNvCxnSpPr/>
          <p:nvPr/>
        </p:nvCxnSpPr>
        <p:spPr>
          <a:xfrm>
            <a:off x="-2052951" y="-1961095"/>
            <a:ext cx="5038853" cy="5038853"/>
          </a:xfrm>
          <a:prstGeom prst="straightConnector1">
            <a:avLst/>
          </a:prstGeom>
          <a:noFill/>
          <a:ln cap="flat" cmpd="sng" w="28575">
            <a:solidFill>
              <a:srgbClr val="8CA9AD"/>
            </a:solidFill>
            <a:prstDash val="solid"/>
            <a:round/>
            <a:headEnd len="sm" w="sm" type="none"/>
            <a:tailEnd len="sm" w="sm" type="none"/>
          </a:ln>
        </p:spPr>
      </p:cxnSp>
      <p:cxnSp>
        <p:nvCxnSpPr>
          <p:cNvPr id="119" name="Google Shape;119;p1"/>
          <p:cNvCxnSpPr/>
          <p:nvPr/>
        </p:nvCxnSpPr>
        <p:spPr>
          <a:xfrm>
            <a:off x="-2232553" y="-1602625"/>
            <a:ext cx="4867141" cy="4867141"/>
          </a:xfrm>
          <a:prstGeom prst="straightConnector1">
            <a:avLst/>
          </a:prstGeom>
          <a:noFill/>
          <a:ln cap="flat" cmpd="sng" w="28575">
            <a:solidFill>
              <a:srgbClr val="8CA9AD"/>
            </a:solidFill>
            <a:prstDash val="solid"/>
            <a:round/>
            <a:headEnd len="sm" w="sm" type="none"/>
            <a:tailEnd len="sm" w="sm" type="none"/>
          </a:ln>
        </p:spPr>
      </p:cxnSp>
      <p:cxnSp>
        <p:nvCxnSpPr>
          <p:cNvPr id="120" name="Google Shape;120;p1"/>
          <p:cNvCxnSpPr/>
          <p:nvPr/>
        </p:nvCxnSpPr>
        <p:spPr>
          <a:xfrm>
            <a:off x="-2359208" y="-1216357"/>
            <a:ext cx="4690515" cy="4690515"/>
          </a:xfrm>
          <a:prstGeom prst="straightConnector1">
            <a:avLst/>
          </a:prstGeom>
          <a:noFill/>
          <a:ln cap="flat" cmpd="sng" w="28575">
            <a:solidFill>
              <a:srgbClr val="8CA9AD"/>
            </a:solidFill>
            <a:prstDash val="solid"/>
            <a:round/>
            <a:headEnd len="sm" w="sm" type="none"/>
            <a:tailEnd len="sm" w="sm" type="none"/>
          </a:ln>
        </p:spPr>
      </p:cxnSp>
      <p:cxnSp>
        <p:nvCxnSpPr>
          <p:cNvPr id="121" name="Google Shape;121;p1"/>
          <p:cNvCxnSpPr/>
          <p:nvPr/>
        </p:nvCxnSpPr>
        <p:spPr>
          <a:xfrm>
            <a:off x="-2503062" y="-776680"/>
            <a:ext cx="4347674" cy="4347674"/>
          </a:xfrm>
          <a:prstGeom prst="straightConnector1">
            <a:avLst/>
          </a:prstGeom>
          <a:noFill/>
          <a:ln cap="flat" cmpd="sng" w="28575">
            <a:solidFill>
              <a:srgbClr val="8CA9AD"/>
            </a:solidFill>
            <a:prstDash val="solid"/>
            <a:round/>
            <a:headEnd len="sm" w="sm" type="none"/>
            <a:tailEnd len="sm" w="sm" type="none"/>
          </a:ln>
        </p:spPr>
      </p:cxnSp>
      <p:cxnSp>
        <p:nvCxnSpPr>
          <p:cNvPr id="122" name="Google Shape;122;p1"/>
          <p:cNvCxnSpPr/>
          <p:nvPr/>
        </p:nvCxnSpPr>
        <p:spPr>
          <a:xfrm>
            <a:off x="-2623881" y="-332957"/>
            <a:ext cx="3963599" cy="3985594"/>
          </a:xfrm>
          <a:prstGeom prst="straightConnector1">
            <a:avLst/>
          </a:prstGeom>
          <a:noFill/>
          <a:ln cap="flat" cmpd="sng" w="28575">
            <a:solidFill>
              <a:srgbClr val="8CA9AD"/>
            </a:solidFill>
            <a:prstDash val="solid"/>
            <a:round/>
            <a:headEnd len="sm" w="sm" type="none"/>
            <a:tailEnd len="sm" w="sm" type="none"/>
          </a:ln>
        </p:spPr>
      </p:cxnSp>
      <p:cxnSp>
        <p:nvCxnSpPr>
          <p:cNvPr id="123" name="Google Shape;123;p1"/>
          <p:cNvCxnSpPr/>
          <p:nvPr/>
        </p:nvCxnSpPr>
        <p:spPr>
          <a:xfrm>
            <a:off x="-2598114" y="228677"/>
            <a:ext cx="3377485" cy="3360058"/>
          </a:xfrm>
          <a:prstGeom prst="straightConnector1">
            <a:avLst/>
          </a:prstGeom>
          <a:noFill/>
          <a:ln cap="flat" cmpd="sng" w="28575">
            <a:solidFill>
              <a:srgbClr val="8CA9AD"/>
            </a:solidFill>
            <a:prstDash val="solid"/>
            <a:round/>
            <a:headEnd len="sm" w="sm" type="none"/>
            <a:tailEnd len="sm" w="sm" type="none"/>
          </a:ln>
        </p:spPr>
      </p:cxnSp>
      <p:cxnSp>
        <p:nvCxnSpPr>
          <p:cNvPr id="124" name="Google Shape;124;p1"/>
          <p:cNvCxnSpPr/>
          <p:nvPr/>
        </p:nvCxnSpPr>
        <p:spPr>
          <a:xfrm>
            <a:off x="-2509797" y="905760"/>
            <a:ext cx="2628598" cy="2671969"/>
          </a:xfrm>
          <a:prstGeom prst="straightConnector1">
            <a:avLst/>
          </a:prstGeom>
          <a:noFill/>
          <a:ln cap="flat" cmpd="sng" w="28575">
            <a:solidFill>
              <a:srgbClr val="8CA9AD"/>
            </a:solidFill>
            <a:prstDash val="solid"/>
            <a:round/>
            <a:headEnd len="sm" w="sm" type="none"/>
            <a:tailEnd len="sm" w="sm" type="none"/>
          </a:ln>
        </p:spPr>
      </p:cxnSp>
      <p:sp>
        <p:nvSpPr>
          <p:cNvPr id="125" name="Google Shape;125;p1"/>
          <p:cNvSpPr txBox="1"/>
          <p:nvPr/>
        </p:nvSpPr>
        <p:spPr>
          <a:xfrm>
            <a:off x="4947463" y="6653493"/>
            <a:ext cx="7197206" cy="1701167"/>
          </a:xfrm>
          <a:prstGeom prst="rect">
            <a:avLst/>
          </a:prstGeom>
          <a:noFill/>
          <a:ln>
            <a:noFill/>
          </a:ln>
        </p:spPr>
        <p:txBody>
          <a:bodyPr anchorCtr="0" anchor="t" bIns="0" lIns="0" spcFirstLastPara="1" rIns="0" wrap="square" tIns="0">
            <a:spAutoFit/>
          </a:bodyPr>
          <a:lstStyle/>
          <a:p>
            <a:pPr indent="0" lvl="0" marL="0" marR="0" rtl="0" algn="l">
              <a:lnSpc>
                <a:spcPct val="111000"/>
              </a:lnSpc>
              <a:spcBef>
                <a:spcPts val="0"/>
              </a:spcBef>
              <a:spcAft>
                <a:spcPts val="0"/>
              </a:spcAft>
              <a:buNone/>
            </a:pPr>
            <a:r>
              <a:rPr b="0" i="0" lang="en-US" sz="3000" u="none" cap="none" strike="noStrike">
                <a:solidFill>
                  <a:srgbClr val="000000"/>
                </a:solidFill>
                <a:latin typeface="Cambria"/>
                <a:ea typeface="Cambria"/>
                <a:cs typeface="Cambria"/>
                <a:sym typeface="Cambria"/>
              </a:rPr>
              <a:t>Nhóm 6:</a:t>
            </a:r>
            <a:endParaRPr/>
          </a:p>
          <a:p>
            <a:pPr indent="0" lvl="0" marL="0" marR="0" rtl="0" algn="l">
              <a:lnSpc>
                <a:spcPct val="111000"/>
              </a:lnSpc>
              <a:spcBef>
                <a:spcPts val="0"/>
              </a:spcBef>
              <a:spcAft>
                <a:spcPts val="0"/>
              </a:spcAft>
              <a:buNone/>
            </a:pPr>
            <a:r>
              <a:rPr b="0" i="0" lang="en-US" sz="3000" u="none" cap="none" strike="noStrike">
                <a:solidFill>
                  <a:srgbClr val="000000"/>
                </a:solidFill>
                <a:latin typeface="Cambria"/>
                <a:ea typeface="Cambria"/>
                <a:cs typeface="Cambria"/>
                <a:sym typeface="Cambria"/>
              </a:rPr>
              <a:t>19520801 - Nguyễn Trọng Nhân</a:t>
            </a:r>
            <a:endParaRPr/>
          </a:p>
          <a:p>
            <a:pPr indent="0" lvl="0" marL="0" marR="0" rtl="0" algn="l">
              <a:lnSpc>
                <a:spcPct val="111000"/>
              </a:lnSpc>
              <a:spcBef>
                <a:spcPts val="0"/>
              </a:spcBef>
              <a:spcAft>
                <a:spcPts val="0"/>
              </a:spcAft>
              <a:buNone/>
            </a:pPr>
            <a:r>
              <a:rPr b="0" i="0" lang="en-US" sz="3000" u="none" cap="none" strike="noStrike">
                <a:solidFill>
                  <a:srgbClr val="000000"/>
                </a:solidFill>
                <a:latin typeface="Cambria"/>
                <a:ea typeface="Cambria"/>
                <a:cs typeface="Cambria"/>
                <a:sym typeface="Cambria"/>
              </a:rPr>
              <a:t>21520911 - Bùi Quốc Huy</a:t>
            </a:r>
            <a:endParaRPr/>
          </a:p>
          <a:p>
            <a:pPr indent="0" lvl="0" marL="0" marR="0" rtl="0" algn="l">
              <a:lnSpc>
                <a:spcPct val="111000"/>
              </a:lnSpc>
              <a:spcBef>
                <a:spcPts val="0"/>
              </a:spcBef>
              <a:spcAft>
                <a:spcPts val="0"/>
              </a:spcAft>
              <a:buNone/>
            </a:pPr>
            <a:r>
              <a:rPr b="0" i="0" lang="en-US" sz="3000" u="none" cap="none" strike="noStrike">
                <a:solidFill>
                  <a:srgbClr val="000000"/>
                </a:solidFill>
                <a:latin typeface="Cambria"/>
                <a:ea typeface="Cambria"/>
                <a:cs typeface="Cambria"/>
                <a:sym typeface="Cambria"/>
              </a:rPr>
              <a:t>21522800 - Nguyễn Long Vũ</a:t>
            </a:r>
            <a:endParaRPr/>
          </a:p>
        </p:txBody>
      </p:sp>
      <p:sp>
        <p:nvSpPr>
          <p:cNvPr id="126" name="Google Shape;126;p1"/>
          <p:cNvSpPr txBox="1"/>
          <p:nvPr/>
        </p:nvSpPr>
        <p:spPr>
          <a:xfrm>
            <a:off x="17259280" y="9458176"/>
            <a:ext cx="161817" cy="340616"/>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0" i="0" lang="en-US" sz="2300" u="none" cap="none" strike="noStrike">
                <a:solidFill>
                  <a:srgbClr val="000000"/>
                </a:solidFill>
                <a:latin typeface="Cambria"/>
                <a:ea typeface="Cambria"/>
                <a:cs typeface="Cambria"/>
                <a:sym typeface="Cambria"/>
              </a:rPr>
              <a:t>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grpSp>
        <p:nvGrpSpPr>
          <p:cNvPr id="378" name="Google Shape;378;p10"/>
          <p:cNvGrpSpPr/>
          <p:nvPr/>
        </p:nvGrpSpPr>
        <p:grpSpPr>
          <a:xfrm rot="-2700000">
            <a:off x="11386843" y="7201845"/>
            <a:ext cx="7415398" cy="3565095"/>
            <a:chOff x="0" y="0"/>
            <a:chExt cx="660400" cy="317500"/>
          </a:xfrm>
        </p:grpSpPr>
        <p:sp>
          <p:nvSpPr>
            <p:cNvPr id="379" name="Google Shape;379;p10"/>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0"/>
            <p:cNvSpPr txBox="1"/>
            <p:nvPr/>
          </p:nvSpPr>
          <p:spPr>
            <a:xfrm>
              <a:off x="0" y="136525"/>
              <a:ext cx="660400" cy="180975"/>
            </a:xfrm>
            <a:prstGeom prst="rect">
              <a:avLst/>
            </a:prstGeom>
            <a:noFill/>
            <a:ln>
              <a:noFill/>
            </a:ln>
          </p:spPr>
          <p:txBody>
            <a:bodyPr anchorCtr="0" anchor="ctr" bIns="50800" lIns="50800" spcFirstLastPara="1" rIns="50800" wrap="square" tIns="50800">
              <a:noAutofit/>
            </a:bodyPr>
            <a:lstStyle/>
            <a:p>
              <a:pPr indent="0" lvl="0" marL="0" marR="0" rtl="0" algn="ctr">
                <a:lnSpc>
                  <a:spcPct val="141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381" name="Google Shape;381;p10"/>
          <p:cNvCxnSpPr/>
          <p:nvPr/>
        </p:nvCxnSpPr>
        <p:spPr>
          <a:xfrm flipH="1" rot="10800000">
            <a:off x="14131544" y="7969488"/>
            <a:ext cx="5132702" cy="5185216"/>
          </a:xfrm>
          <a:prstGeom prst="straightConnector1">
            <a:avLst/>
          </a:prstGeom>
          <a:noFill/>
          <a:ln cap="flat" cmpd="sng" w="28575">
            <a:solidFill>
              <a:srgbClr val="8CA9AD"/>
            </a:solidFill>
            <a:prstDash val="solid"/>
            <a:round/>
            <a:headEnd len="sm" w="sm" type="none"/>
            <a:tailEnd len="sm" w="sm" type="none"/>
          </a:ln>
        </p:spPr>
      </p:cxnSp>
      <p:cxnSp>
        <p:nvCxnSpPr>
          <p:cNvPr id="382" name="Google Shape;382;p10"/>
          <p:cNvCxnSpPr/>
          <p:nvPr/>
        </p:nvCxnSpPr>
        <p:spPr>
          <a:xfrm flipH="1" rot="10800000">
            <a:off x="14444220" y="8329798"/>
            <a:ext cx="5038853" cy="5038853"/>
          </a:xfrm>
          <a:prstGeom prst="straightConnector1">
            <a:avLst/>
          </a:prstGeom>
          <a:noFill/>
          <a:ln cap="flat" cmpd="sng" w="28575">
            <a:solidFill>
              <a:srgbClr val="8CA9AD"/>
            </a:solidFill>
            <a:prstDash val="solid"/>
            <a:round/>
            <a:headEnd len="sm" w="sm" type="none"/>
            <a:tailEnd len="sm" w="sm" type="none"/>
          </a:ln>
        </p:spPr>
      </p:cxnSp>
      <p:cxnSp>
        <p:nvCxnSpPr>
          <p:cNvPr id="383" name="Google Shape;383;p10"/>
          <p:cNvCxnSpPr/>
          <p:nvPr/>
        </p:nvCxnSpPr>
        <p:spPr>
          <a:xfrm flipH="1" rot="10800000">
            <a:off x="14802690" y="8681112"/>
            <a:ext cx="4867141" cy="4867141"/>
          </a:xfrm>
          <a:prstGeom prst="straightConnector1">
            <a:avLst/>
          </a:prstGeom>
          <a:noFill/>
          <a:ln cap="flat" cmpd="sng" w="28575">
            <a:solidFill>
              <a:srgbClr val="8CA9AD"/>
            </a:solidFill>
            <a:prstDash val="solid"/>
            <a:round/>
            <a:headEnd len="sm" w="sm" type="none"/>
            <a:tailEnd len="sm" w="sm" type="none"/>
          </a:ln>
        </p:spPr>
      </p:cxnSp>
      <p:sp>
        <p:nvSpPr>
          <p:cNvPr id="384" name="Google Shape;384;p10"/>
          <p:cNvSpPr txBox="1"/>
          <p:nvPr/>
        </p:nvSpPr>
        <p:spPr>
          <a:xfrm>
            <a:off x="1028700" y="1662903"/>
            <a:ext cx="10774194" cy="6892216"/>
          </a:xfrm>
          <a:prstGeom prst="rect">
            <a:avLst/>
          </a:prstGeom>
          <a:noFill/>
          <a:ln>
            <a:noFill/>
          </a:ln>
        </p:spPr>
        <p:txBody>
          <a:bodyPr anchorCtr="0" anchor="t" bIns="0" lIns="0" spcFirstLastPara="1" rIns="0" wrap="square" tIns="0">
            <a:spAutoFit/>
          </a:bodyPr>
          <a:lstStyle/>
          <a:p>
            <a:pPr indent="0" lvl="0" marL="0" marR="0" rtl="0" algn="just">
              <a:lnSpc>
                <a:spcPct val="111001"/>
              </a:lnSpc>
              <a:spcBef>
                <a:spcPts val="0"/>
              </a:spcBef>
              <a:spcAft>
                <a:spcPts val="0"/>
              </a:spcAft>
              <a:buNone/>
            </a:pPr>
            <a:r>
              <a:rPr b="0" i="0" lang="en-US" sz="2736" u="none" cap="none" strike="noStrike">
                <a:solidFill>
                  <a:srgbClr val="000000"/>
                </a:solidFill>
                <a:latin typeface="Cambria"/>
                <a:ea typeface="Cambria"/>
                <a:cs typeface="Cambria"/>
                <a:sym typeface="Cambria"/>
              </a:rPr>
              <a:t>RADIUS có thể sử dụng LDAP như một nguồn dữ liệu để xác thực và ủy quyền người dùng. Khi một yêu cầu xác thực được gửi tới máy chủ RADIUS, máy chủ này sẽ truy vấn cơ sở dữ liệu LDAP để kiểm tra thông tin xác thực của người dùng và xác định các quyền truy cập.</a:t>
            </a:r>
            <a:endParaRPr/>
          </a:p>
          <a:p>
            <a:pPr indent="0" lvl="0" marL="0" marR="0" rtl="0" algn="just">
              <a:lnSpc>
                <a:spcPct val="111001"/>
              </a:lnSpc>
              <a:spcBef>
                <a:spcPts val="0"/>
              </a:spcBef>
              <a:spcAft>
                <a:spcPts val="0"/>
              </a:spcAft>
              <a:buNone/>
            </a:pPr>
            <a:r>
              <a:rPr b="0" i="0" lang="en-US" sz="2736" u="none" cap="none" strike="noStrike">
                <a:solidFill>
                  <a:srgbClr val="000000"/>
                </a:solidFill>
                <a:latin typeface="Cambria"/>
                <a:ea typeface="Cambria"/>
                <a:cs typeface="Cambria"/>
                <a:sym typeface="Cambria"/>
              </a:rPr>
              <a:t>Mô Hình Triển Khai Proxy LDAP và Proxy RADIUS</a:t>
            </a:r>
            <a:endParaRPr/>
          </a:p>
          <a:p>
            <a:pPr indent="-295440" lvl="1" marL="590880" marR="0" rtl="0" algn="just">
              <a:lnSpc>
                <a:spcPct val="111001"/>
              </a:lnSpc>
              <a:spcBef>
                <a:spcPts val="0"/>
              </a:spcBef>
              <a:spcAft>
                <a:spcPts val="0"/>
              </a:spcAft>
              <a:buClr>
                <a:srgbClr val="000000"/>
              </a:buClr>
              <a:buSzPts val="2736"/>
              <a:buFont typeface="Arial"/>
              <a:buChar char="•"/>
            </a:pPr>
            <a:r>
              <a:rPr b="0" i="0" lang="en-US" sz="2736" u="none" cap="none" strike="noStrike">
                <a:solidFill>
                  <a:srgbClr val="000000"/>
                </a:solidFill>
                <a:latin typeface="Cambria"/>
                <a:ea typeface="Cambria"/>
                <a:cs typeface="Cambria"/>
                <a:sym typeface="Cambria"/>
              </a:rPr>
              <a:t>Proxy LDAP: Máy chủ RADIUS hoạt động như một proxy, chuyển tiếp các yêu cầu xác thực tới máy chủ LDAP.</a:t>
            </a:r>
            <a:endParaRPr/>
          </a:p>
          <a:p>
            <a:pPr indent="-295440" lvl="1" marL="590880" marR="0" rtl="0" algn="just">
              <a:lnSpc>
                <a:spcPct val="111001"/>
              </a:lnSpc>
              <a:spcBef>
                <a:spcPts val="0"/>
              </a:spcBef>
              <a:spcAft>
                <a:spcPts val="0"/>
              </a:spcAft>
              <a:buClr>
                <a:srgbClr val="000000"/>
              </a:buClr>
              <a:buSzPts val="2736"/>
              <a:buFont typeface="Arial"/>
              <a:buChar char="•"/>
            </a:pPr>
            <a:r>
              <a:rPr b="0" i="0" lang="en-US" sz="2736" u="none" cap="none" strike="noStrike">
                <a:solidFill>
                  <a:srgbClr val="000000"/>
                </a:solidFill>
                <a:latin typeface="Cambria"/>
                <a:ea typeface="Cambria"/>
                <a:cs typeface="Cambria"/>
                <a:sym typeface="Cambria"/>
              </a:rPr>
              <a:t>Proxy RADIUS: Máy chủ RADIUS chuyển tiếp các yêu cầu xác thực tới một máy chủ RADIUS khác, máy chủ này sau đó sẽ sử dụng LDAP để xác thực.</a:t>
            </a:r>
            <a:endParaRPr/>
          </a:p>
          <a:p>
            <a:pPr indent="0" lvl="0" marL="0" marR="0" rtl="0" algn="just">
              <a:lnSpc>
                <a:spcPct val="111001"/>
              </a:lnSpc>
              <a:spcBef>
                <a:spcPts val="0"/>
              </a:spcBef>
              <a:spcAft>
                <a:spcPts val="0"/>
              </a:spcAft>
              <a:buNone/>
            </a:pPr>
            <a:r>
              <a:rPr b="0" i="0" lang="en-US" sz="2736" u="none" cap="none" strike="noStrike">
                <a:solidFill>
                  <a:srgbClr val="000000"/>
                </a:solidFill>
                <a:latin typeface="Cambria"/>
                <a:ea typeface="Cambria"/>
                <a:cs typeface="Cambria"/>
                <a:sym typeface="Cambria"/>
              </a:rPr>
              <a:t>Các Kịch Bản Triển Khai Phổ Biến</a:t>
            </a:r>
            <a:endParaRPr/>
          </a:p>
          <a:p>
            <a:pPr indent="-295440" lvl="1" marL="590880" marR="0" rtl="0" algn="just">
              <a:lnSpc>
                <a:spcPct val="111001"/>
              </a:lnSpc>
              <a:spcBef>
                <a:spcPts val="0"/>
              </a:spcBef>
              <a:spcAft>
                <a:spcPts val="0"/>
              </a:spcAft>
              <a:buClr>
                <a:srgbClr val="000000"/>
              </a:buClr>
              <a:buSzPts val="2736"/>
              <a:buFont typeface="Arial"/>
              <a:buChar char="•"/>
            </a:pPr>
            <a:r>
              <a:rPr b="0" i="0" lang="en-US" sz="2736" u="none" cap="none" strike="noStrike">
                <a:solidFill>
                  <a:srgbClr val="000000"/>
                </a:solidFill>
                <a:latin typeface="Cambria"/>
                <a:ea typeface="Cambria"/>
                <a:cs typeface="Cambria"/>
                <a:sym typeface="Cambria"/>
              </a:rPr>
              <a:t>Doanh nghiệp với mạng không dây lớn: Sử dụng RADIUS để quản lý xác thực và ủy quyền, LDAP để quản lý thông tin người dùng.</a:t>
            </a:r>
            <a:endParaRPr/>
          </a:p>
          <a:p>
            <a:pPr indent="-295440" lvl="1" marL="590880" marR="0" rtl="0" algn="just">
              <a:lnSpc>
                <a:spcPct val="111001"/>
              </a:lnSpc>
              <a:spcBef>
                <a:spcPts val="0"/>
              </a:spcBef>
              <a:spcAft>
                <a:spcPts val="0"/>
              </a:spcAft>
              <a:buClr>
                <a:srgbClr val="000000"/>
              </a:buClr>
              <a:buSzPts val="2736"/>
              <a:buFont typeface="Arial"/>
              <a:buChar char="•"/>
            </a:pPr>
            <a:r>
              <a:rPr b="0" i="0" lang="en-US" sz="2736" u="none" cap="none" strike="noStrike">
                <a:solidFill>
                  <a:srgbClr val="000000"/>
                </a:solidFill>
                <a:latin typeface="Cambria"/>
                <a:ea typeface="Cambria"/>
                <a:cs typeface="Cambria"/>
                <a:sym typeface="Cambria"/>
              </a:rPr>
              <a:t>Tổ chức giáo dục: Sử dụng RADIUS và LDAP để cung cấp truy cập mạng an toàn cho sinh viên và nhân viên.</a:t>
            </a:r>
            <a:endParaRPr/>
          </a:p>
          <a:p>
            <a:pPr indent="-295440" lvl="1" marL="590880" marR="0" rtl="0" algn="just">
              <a:lnSpc>
                <a:spcPct val="111001"/>
              </a:lnSpc>
              <a:spcBef>
                <a:spcPts val="0"/>
              </a:spcBef>
              <a:spcAft>
                <a:spcPts val="0"/>
              </a:spcAft>
              <a:buClr>
                <a:srgbClr val="000000"/>
              </a:buClr>
              <a:buSzPts val="2736"/>
              <a:buFont typeface="Arial"/>
              <a:buChar char="•"/>
            </a:pPr>
            <a:r>
              <a:rPr b="0" i="0" lang="en-US" sz="2736" u="none" cap="none" strike="noStrike">
                <a:solidFill>
                  <a:srgbClr val="000000"/>
                </a:solidFill>
                <a:latin typeface="Cambria"/>
                <a:ea typeface="Cambria"/>
                <a:cs typeface="Cambria"/>
                <a:sym typeface="Cambria"/>
              </a:rPr>
              <a:t>Dịch vụ công cộng: Sử dụng RADIUS và LDAP để xác thực và quản lý truy cập cho các dịch vụ trực tuyến.</a:t>
            </a:r>
            <a:endParaRPr/>
          </a:p>
          <a:p>
            <a:pPr indent="0" lvl="0" marL="0" marR="0" rtl="0" algn="just">
              <a:lnSpc>
                <a:spcPct val="111001"/>
              </a:lnSpc>
              <a:spcBef>
                <a:spcPts val="0"/>
              </a:spcBef>
              <a:spcAft>
                <a:spcPts val="0"/>
              </a:spcAft>
              <a:buNone/>
            </a:pPr>
            <a:r>
              <a:t/>
            </a:r>
            <a:endParaRPr b="0" i="0" sz="2736" u="none" cap="none" strike="noStrike">
              <a:solidFill>
                <a:srgbClr val="000000"/>
              </a:solidFill>
              <a:latin typeface="Cambria"/>
              <a:ea typeface="Cambria"/>
              <a:cs typeface="Cambria"/>
              <a:sym typeface="Cambria"/>
            </a:endParaRPr>
          </a:p>
        </p:txBody>
      </p:sp>
      <p:sp>
        <p:nvSpPr>
          <p:cNvPr id="385" name="Google Shape;385;p10"/>
          <p:cNvSpPr/>
          <p:nvPr/>
        </p:nvSpPr>
        <p:spPr>
          <a:xfrm>
            <a:off x="11802894" y="1653378"/>
            <a:ext cx="6485106" cy="4403045"/>
          </a:xfrm>
          <a:custGeom>
            <a:rect b="b" l="l" r="r" t="t"/>
            <a:pathLst>
              <a:path extrusionOk="0" h="4403045" w="6485106">
                <a:moveTo>
                  <a:pt x="0" y="0"/>
                </a:moveTo>
                <a:lnTo>
                  <a:pt x="6485106" y="0"/>
                </a:lnTo>
                <a:lnTo>
                  <a:pt x="6485106" y="4403045"/>
                </a:lnTo>
                <a:lnTo>
                  <a:pt x="0" y="4403045"/>
                </a:lnTo>
                <a:lnTo>
                  <a:pt x="0" y="0"/>
                </a:lnTo>
                <a:close/>
              </a:path>
            </a:pathLst>
          </a:custGeom>
          <a:blipFill rotWithShape="1">
            <a:blip r:embed="rId3">
              <a:alphaModFix/>
            </a:blip>
            <a:stretch>
              <a:fillRect b="0" l="0" r="0" t="0"/>
            </a:stretch>
          </a:blipFill>
          <a:ln>
            <a:noFill/>
          </a:ln>
        </p:spPr>
      </p:sp>
      <p:sp>
        <p:nvSpPr>
          <p:cNvPr id="386" name="Google Shape;386;p10"/>
          <p:cNvSpPr txBox="1"/>
          <p:nvPr/>
        </p:nvSpPr>
        <p:spPr>
          <a:xfrm>
            <a:off x="1028700" y="354803"/>
            <a:ext cx="11578701" cy="129857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5000" u="none" cap="none" strike="noStrike">
                <a:solidFill>
                  <a:srgbClr val="227C9D"/>
                </a:solidFill>
                <a:latin typeface="Arial"/>
                <a:ea typeface="Arial"/>
                <a:cs typeface="Arial"/>
                <a:sym typeface="Arial"/>
              </a:rPr>
              <a:t>SỰ KẾT HỢP GIỮA RADIUS VÀ LDAP</a:t>
            </a:r>
            <a:endParaRPr/>
          </a:p>
          <a:p>
            <a:pPr indent="0" lvl="0" marL="0" marR="0" rtl="0" algn="ctr">
              <a:lnSpc>
                <a:spcPct val="100000"/>
              </a:lnSpc>
              <a:spcBef>
                <a:spcPts val="0"/>
              </a:spcBef>
              <a:spcAft>
                <a:spcPts val="0"/>
              </a:spcAft>
              <a:buNone/>
            </a:pPr>
            <a:r>
              <a:t/>
            </a:r>
            <a:endParaRPr b="0" i="0" sz="5000" u="none" cap="none" strike="noStrike">
              <a:solidFill>
                <a:srgbClr val="227C9D"/>
              </a:solidFill>
              <a:latin typeface="Arial"/>
              <a:ea typeface="Arial"/>
              <a:cs typeface="Arial"/>
              <a:sym typeface="Arial"/>
            </a:endParaRPr>
          </a:p>
        </p:txBody>
      </p:sp>
      <p:sp>
        <p:nvSpPr>
          <p:cNvPr id="387" name="Google Shape;387;p10"/>
          <p:cNvSpPr txBox="1"/>
          <p:nvPr/>
        </p:nvSpPr>
        <p:spPr>
          <a:xfrm>
            <a:off x="17178425" y="9458176"/>
            <a:ext cx="323525" cy="340616"/>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0" i="0" lang="en-US" sz="2300" u="none" cap="none" strike="noStrike">
                <a:solidFill>
                  <a:srgbClr val="000000"/>
                </a:solidFill>
                <a:latin typeface="Cambria"/>
                <a:ea typeface="Cambria"/>
                <a:cs typeface="Cambria"/>
                <a:sym typeface="Cambria"/>
              </a:rPr>
              <a:t>10</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91" name="Shape 391"/>
        <p:cNvGrpSpPr/>
        <p:nvPr/>
      </p:nvGrpSpPr>
      <p:grpSpPr>
        <a:xfrm>
          <a:off x="0" y="0"/>
          <a:ext cx="0" cy="0"/>
          <a:chOff x="0" y="0"/>
          <a:chExt cx="0" cy="0"/>
        </a:xfrm>
      </p:grpSpPr>
      <p:grpSp>
        <p:nvGrpSpPr>
          <p:cNvPr id="392" name="Google Shape;392;p11"/>
          <p:cNvGrpSpPr/>
          <p:nvPr/>
        </p:nvGrpSpPr>
        <p:grpSpPr>
          <a:xfrm rot="2700000">
            <a:off x="14381224" y="7574679"/>
            <a:ext cx="7415398" cy="3565095"/>
            <a:chOff x="0" y="0"/>
            <a:chExt cx="660400" cy="317500"/>
          </a:xfrm>
        </p:grpSpPr>
        <p:sp>
          <p:nvSpPr>
            <p:cNvPr id="393" name="Google Shape;393;p11"/>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1"/>
            <p:cNvSpPr txBox="1"/>
            <p:nvPr/>
          </p:nvSpPr>
          <p:spPr>
            <a:xfrm>
              <a:off x="0" y="136525"/>
              <a:ext cx="660400" cy="180975"/>
            </a:xfrm>
            <a:prstGeom prst="rect">
              <a:avLst/>
            </a:prstGeom>
            <a:noFill/>
            <a:ln>
              <a:noFill/>
            </a:ln>
          </p:spPr>
          <p:txBody>
            <a:bodyPr anchorCtr="0" anchor="ctr" bIns="50800" lIns="50800" spcFirstLastPara="1" rIns="50800" wrap="square" tIns="50800">
              <a:noAutofit/>
            </a:bodyPr>
            <a:lstStyle/>
            <a:p>
              <a:pPr indent="0" lvl="0" marL="0" marR="0" rtl="0" algn="ctr">
                <a:lnSpc>
                  <a:spcPct val="141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395" name="Google Shape;395;p11"/>
          <p:cNvCxnSpPr/>
          <p:nvPr/>
        </p:nvCxnSpPr>
        <p:spPr>
          <a:xfrm>
            <a:off x="13918610" y="8394229"/>
            <a:ext cx="5185216" cy="5132702"/>
          </a:xfrm>
          <a:prstGeom prst="straightConnector1">
            <a:avLst/>
          </a:prstGeom>
          <a:noFill/>
          <a:ln cap="flat" cmpd="sng" w="28575">
            <a:solidFill>
              <a:srgbClr val="8CA9AD"/>
            </a:solidFill>
            <a:prstDash val="solid"/>
            <a:round/>
            <a:headEnd len="sm" w="sm" type="none"/>
            <a:tailEnd len="sm" w="sm" type="none"/>
          </a:ln>
        </p:spPr>
      </p:cxnSp>
      <p:cxnSp>
        <p:nvCxnSpPr>
          <p:cNvPr id="396" name="Google Shape;396;p11"/>
          <p:cNvCxnSpPr/>
          <p:nvPr/>
        </p:nvCxnSpPr>
        <p:spPr>
          <a:xfrm>
            <a:off x="13704664" y="8706905"/>
            <a:ext cx="5038853" cy="5038853"/>
          </a:xfrm>
          <a:prstGeom prst="straightConnector1">
            <a:avLst/>
          </a:prstGeom>
          <a:noFill/>
          <a:ln cap="flat" cmpd="sng" w="28575">
            <a:solidFill>
              <a:srgbClr val="8CA9AD"/>
            </a:solidFill>
            <a:prstDash val="solid"/>
            <a:round/>
            <a:headEnd len="sm" w="sm" type="none"/>
            <a:tailEnd len="sm" w="sm" type="none"/>
          </a:ln>
        </p:spPr>
      </p:cxnSp>
      <p:cxnSp>
        <p:nvCxnSpPr>
          <p:cNvPr id="397" name="Google Shape;397;p11"/>
          <p:cNvCxnSpPr/>
          <p:nvPr/>
        </p:nvCxnSpPr>
        <p:spPr>
          <a:xfrm>
            <a:off x="13525062" y="9065375"/>
            <a:ext cx="4867141" cy="4867141"/>
          </a:xfrm>
          <a:prstGeom prst="straightConnector1">
            <a:avLst/>
          </a:prstGeom>
          <a:noFill/>
          <a:ln cap="flat" cmpd="sng" w="28575">
            <a:solidFill>
              <a:srgbClr val="8CA9AD"/>
            </a:solidFill>
            <a:prstDash val="solid"/>
            <a:round/>
            <a:headEnd len="sm" w="sm" type="none"/>
            <a:tailEnd len="sm" w="sm" type="none"/>
          </a:ln>
        </p:spPr>
      </p:cxnSp>
      <p:cxnSp>
        <p:nvCxnSpPr>
          <p:cNvPr id="398" name="Google Shape;398;p11"/>
          <p:cNvCxnSpPr/>
          <p:nvPr/>
        </p:nvCxnSpPr>
        <p:spPr>
          <a:xfrm>
            <a:off x="13398407" y="9451643"/>
            <a:ext cx="4690515" cy="4690515"/>
          </a:xfrm>
          <a:prstGeom prst="straightConnector1">
            <a:avLst/>
          </a:prstGeom>
          <a:noFill/>
          <a:ln cap="flat" cmpd="sng" w="28575">
            <a:solidFill>
              <a:srgbClr val="8CA9AD"/>
            </a:solidFill>
            <a:prstDash val="solid"/>
            <a:round/>
            <a:headEnd len="sm" w="sm" type="none"/>
            <a:tailEnd len="sm" w="sm" type="none"/>
          </a:ln>
        </p:spPr>
      </p:cxnSp>
      <p:cxnSp>
        <p:nvCxnSpPr>
          <p:cNvPr id="399" name="Google Shape;399;p11"/>
          <p:cNvCxnSpPr/>
          <p:nvPr/>
        </p:nvCxnSpPr>
        <p:spPr>
          <a:xfrm>
            <a:off x="13254553" y="9891320"/>
            <a:ext cx="4347674" cy="4347674"/>
          </a:xfrm>
          <a:prstGeom prst="straightConnector1">
            <a:avLst/>
          </a:prstGeom>
          <a:noFill/>
          <a:ln cap="flat" cmpd="sng" w="28575">
            <a:solidFill>
              <a:srgbClr val="8CA9AD"/>
            </a:solidFill>
            <a:prstDash val="solid"/>
            <a:round/>
            <a:headEnd len="sm" w="sm" type="none"/>
            <a:tailEnd len="sm" w="sm" type="none"/>
          </a:ln>
        </p:spPr>
      </p:cxnSp>
      <p:sp>
        <p:nvSpPr>
          <p:cNvPr id="400" name="Google Shape;400;p11"/>
          <p:cNvSpPr txBox="1"/>
          <p:nvPr/>
        </p:nvSpPr>
        <p:spPr>
          <a:xfrm>
            <a:off x="2634588" y="4144712"/>
            <a:ext cx="12866041" cy="1330324"/>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9999" u="none" cap="none" strike="noStrike">
                <a:solidFill>
                  <a:srgbClr val="227C9D"/>
                </a:solidFill>
                <a:latin typeface="Arial"/>
                <a:ea typeface="Arial"/>
                <a:cs typeface="Arial"/>
                <a:sym typeface="Arial"/>
              </a:rPr>
              <a:t>03 - TRIỂN KHAI</a:t>
            </a:r>
            <a:endParaRPr/>
          </a:p>
        </p:txBody>
      </p:sp>
      <p:grpSp>
        <p:nvGrpSpPr>
          <p:cNvPr id="401" name="Google Shape;401;p11"/>
          <p:cNvGrpSpPr/>
          <p:nvPr/>
        </p:nvGrpSpPr>
        <p:grpSpPr>
          <a:xfrm rot="2700000">
            <a:off x="-1376391" y="-3093321"/>
            <a:ext cx="7415398" cy="3565095"/>
            <a:chOff x="0" y="0"/>
            <a:chExt cx="660400" cy="317500"/>
          </a:xfrm>
        </p:grpSpPr>
        <p:sp>
          <p:nvSpPr>
            <p:cNvPr id="402" name="Google Shape;402;p11"/>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1"/>
            <p:cNvSpPr txBox="1"/>
            <p:nvPr/>
          </p:nvSpPr>
          <p:spPr>
            <a:xfrm>
              <a:off x="0" y="136525"/>
              <a:ext cx="660400" cy="180975"/>
            </a:xfrm>
            <a:prstGeom prst="rect">
              <a:avLst/>
            </a:prstGeom>
            <a:noFill/>
            <a:ln>
              <a:noFill/>
            </a:ln>
          </p:spPr>
          <p:txBody>
            <a:bodyPr anchorCtr="0" anchor="ctr" bIns="50800" lIns="50800" spcFirstLastPara="1" rIns="50800" wrap="square" tIns="50800">
              <a:noAutofit/>
            </a:bodyPr>
            <a:lstStyle/>
            <a:p>
              <a:pPr indent="0" lvl="0" marL="0" marR="0" rtl="0" algn="ctr">
                <a:lnSpc>
                  <a:spcPct val="141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404" name="Google Shape;404;p11"/>
          <p:cNvCxnSpPr/>
          <p:nvPr/>
        </p:nvCxnSpPr>
        <p:spPr>
          <a:xfrm>
            <a:off x="-1839005" y="-2273771"/>
            <a:ext cx="5185216" cy="5132702"/>
          </a:xfrm>
          <a:prstGeom prst="straightConnector1">
            <a:avLst/>
          </a:prstGeom>
          <a:noFill/>
          <a:ln cap="flat" cmpd="sng" w="28575">
            <a:solidFill>
              <a:srgbClr val="8CA9AD"/>
            </a:solidFill>
            <a:prstDash val="solid"/>
            <a:round/>
            <a:headEnd len="sm" w="sm" type="none"/>
            <a:tailEnd len="sm" w="sm" type="none"/>
          </a:ln>
        </p:spPr>
      </p:cxnSp>
      <p:cxnSp>
        <p:nvCxnSpPr>
          <p:cNvPr id="405" name="Google Shape;405;p11"/>
          <p:cNvCxnSpPr/>
          <p:nvPr/>
        </p:nvCxnSpPr>
        <p:spPr>
          <a:xfrm>
            <a:off x="-2052951" y="-1961095"/>
            <a:ext cx="5038853" cy="5038853"/>
          </a:xfrm>
          <a:prstGeom prst="straightConnector1">
            <a:avLst/>
          </a:prstGeom>
          <a:noFill/>
          <a:ln cap="flat" cmpd="sng" w="28575">
            <a:solidFill>
              <a:srgbClr val="8CA9AD"/>
            </a:solidFill>
            <a:prstDash val="solid"/>
            <a:round/>
            <a:headEnd len="sm" w="sm" type="none"/>
            <a:tailEnd len="sm" w="sm" type="none"/>
          </a:ln>
        </p:spPr>
      </p:cxnSp>
      <p:cxnSp>
        <p:nvCxnSpPr>
          <p:cNvPr id="406" name="Google Shape;406;p11"/>
          <p:cNvCxnSpPr/>
          <p:nvPr/>
        </p:nvCxnSpPr>
        <p:spPr>
          <a:xfrm>
            <a:off x="-2232553" y="-1602625"/>
            <a:ext cx="4867141" cy="4867141"/>
          </a:xfrm>
          <a:prstGeom prst="straightConnector1">
            <a:avLst/>
          </a:prstGeom>
          <a:noFill/>
          <a:ln cap="flat" cmpd="sng" w="28575">
            <a:solidFill>
              <a:srgbClr val="8CA9AD"/>
            </a:solidFill>
            <a:prstDash val="solid"/>
            <a:round/>
            <a:headEnd len="sm" w="sm" type="none"/>
            <a:tailEnd len="sm" w="sm" type="none"/>
          </a:ln>
        </p:spPr>
      </p:cxnSp>
      <p:cxnSp>
        <p:nvCxnSpPr>
          <p:cNvPr id="407" name="Google Shape;407;p11"/>
          <p:cNvCxnSpPr/>
          <p:nvPr/>
        </p:nvCxnSpPr>
        <p:spPr>
          <a:xfrm>
            <a:off x="-2359208" y="-1216357"/>
            <a:ext cx="4690515" cy="4690515"/>
          </a:xfrm>
          <a:prstGeom prst="straightConnector1">
            <a:avLst/>
          </a:prstGeom>
          <a:noFill/>
          <a:ln cap="flat" cmpd="sng" w="28575">
            <a:solidFill>
              <a:srgbClr val="8CA9AD"/>
            </a:solidFill>
            <a:prstDash val="solid"/>
            <a:round/>
            <a:headEnd len="sm" w="sm" type="none"/>
            <a:tailEnd len="sm" w="sm" type="none"/>
          </a:ln>
        </p:spPr>
      </p:cxnSp>
      <p:cxnSp>
        <p:nvCxnSpPr>
          <p:cNvPr id="408" name="Google Shape;408;p11"/>
          <p:cNvCxnSpPr/>
          <p:nvPr/>
        </p:nvCxnSpPr>
        <p:spPr>
          <a:xfrm>
            <a:off x="-2503062" y="-776680"/>
            <a:ext cx="4347674" cy="4347674"/>
          </a:xfrm>
          <a:prstGeom prst="straightConnector1">
            <a:avLst/>
          </a:prstGeom>
          <a:noFill/>
          <a:ln cap="flat" cmpd="sng" w="28575">
            <a:solidFill>
              <a:srgbClr val="8CA9AD"/>
            </a:solidFill>
            <a:prstDash val="solid"/>
            <a:round/>
            <a:headEnd len="sm" w="sm" type="none"/>
            <a:tailEnd len="sm" w="sm" type="none"/>
          </a:ln>
        </p:spPr>
      </p:cxnSp>
      <p:cxnSp>
        <p:nvCxnSpPr>
          <p:cNvPr id="409" name="Google Shape;409;p11"/>
          <p:cNvCxnSpPr/>
          <p:nvPr/>
        </p:nvCxnSpPr>
        <p:spPr>
          <a:xfrm>
            <a:off x="-2623881" y="-332957"/>
            <a:ext cx="3963599" cy="3985594"/>
          </a:xfrm>
          <a:prstGeom prst="straightConnector1">
            <a:avLst/>
          </a:prstGeom>
          <a:noFill/>
          <a:ln cap="flat" cmpd="sng" w="28575">
            <a:solidFill>
              <a:srgbClr val="8CA9AD"/>
            </a:solidFill>
            <a:prstDash val="solid"/>
            <a:round/>
            <a:headEnd len="sm" w="sm" type="none"/>
            <a:tailEnd len="sm" w="sm" type="none"/>
          </a:ln>
        </p:spPr>
      </p:cxnSp>
      <p:cxnSp>
        <p:nvCxnSpPr>
          <p:cNvPr id="410" name="Google Shape;410;p11"/>
          <p:cNvCxnSpPr/>
          <p:nvPr/>
        </p:nvCxnSpPr>
        <p:spPr>
          <a:xfrm>
            <a:off x="-2598114" y="228677"/>
            <a:ext cx="3377485" cy="3360058"/>
          </a:xfrm>
          <a:prstGeom prst="straightConnector1">
            <a:avLst/>
          </a:prstGeom>
          <a:noFill/>
          <a:ln cap="flat" cmpd="sng" w="28575">
            <a:solidFill>
              <a:srgbClr val="8CA9AD"/>
            </a:solidFill>
            <a:prstDash val="solid"/>
            <a:round/>
            <a:headEnd len="sm" w="sm" type="none"/>
            <a:tailEnd len="sm" w="sm" type="none"/>
          </a:ln>
        </p:spPr>
      </p:cxnSp>
      <p:cxnSp>
        <p:nvCxnSpPr>
          <p:cNvPr id="411" name="Google Shape;411;p11"/>
          <p:cNvCxnSpPr/>
          <p:nvPr/>
        </p:nvCxnSpPr>
        <p:spPr>
          <a:xfrm>
            <a:off x="-2509797" y="905760"/>
            <a:ext cx="2628598" cy="2671969"/>
          </a:xfrm>
          <a:prstGeom prst="straightConnector1">
            <a:avLst/>
          </a:prstGeom>
          <a:noFill/>
          <a:ln cap="flat" cmpd="sng" w="28575">
            <a:solidFill>
              <a:srgbClr val="8CA9AD"/>
            </a:solidFill>
            <a:prstDash val="solid"/>
            <a:round/>
            <a:headEnd len="sm" w="sm" type="none"/>
            <a:tailEnd len="sm" w="sm" type="none"/>
          </a:ln>
        </p:spPr>
      </p:cxnSp>
      <p:sp>
        <p:nvSpPr>
          <p:cNvPr id="412" name="Google Shape;412;p11"/>
          <p:cNvSpPr/>
          <p:nvPr/>
        </p:nvSpPr>
        <p:spPr>
          <a:xfrm>
            <a:off x="17204191" y="-55109"/>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413" name="Google Shape;413;p11"/>
          <p:cNvSpPr/>
          <p:nvPr/>
        </p:nvSpPr>
        <p:spPr>
          <a:xfrm>
            <a:off x="17204191" y="1028700"/>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414" name="Google Shape;414;p11"/>
          <p:cNvSpPr/>
          <p:nvPr/>
        </p:nvSpPr>
        <p:spPr>
          <a:xfrm rot="-5400000">
            <a:off x="17204191" y="2112509"/>
            <a:ext cx="1083809" cy="1083809"/>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sp>
        <p:nvSpPr>
          <p:cNvPr id="415" name="Google Shape;415;p11"/>
          <p:cNvSpPr/>
          <p:nvPr/>
        </p:nvSpPr>
        <p:spPr>
          <a:xfrm>
            <a:off x="16120382" y="-55109"/>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416" name="Google Shape;416;p11"/>
          <p:cNvSpPr/>
          <p:nvPr/>
        </p:nvSpPr>
        <p:spPr>
          <a:xfrm rot="5400000">
            <a:off x="15036573" y="1028700"/>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417" name="Google Shape;417;p11"/>
          <p:cNvSpPr/>
          <p:nvPr/>
        </p:nvSpPr>
        <p:spPr>
          <a:xfrm rot="10800000">
            <a:off x="16120382" y="2112509"/>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418" name="Google Shape;418;p11"/>
          <p:cNvSpPr/>
          <p:nvPr/>
        </p:nvSpPr>
        <p:spPr>
          <a:xfrm>
            <a:off x="15036573" y="2112509"/>
            <a:ext cx="1083809" cy="1083809"/>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4">
              <a:alphaModFix/>
            </a:blip>
            <a:stretch>
              <a:fillRect b="0" l="0" r="0" t="0"/>
            </a:stretch>
          </a:blipFill>
          <a:ln>
            <a:noFill/>
          </a:ln>
        </p:spPr>
      </p:sp>
      <p:sp>
        <p:nvSpPr>
          <p:cNvPr id="419" name="Google Shape;419;p11"/>
          <p:cNvSpPr/>
          <p:nvPr/>
        </p:nvSpPr>
        <p:spPr>
          <a:xfrm rot="-5400000">
            <a:off x="12770705" y="-55109"/>
            <a:ext cx="1083809" cy="1083809"/>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6">
              <a:alphaModFix/>
            </a:blip>
            <a:stretch>
              <a:fillRect b="0" l="0" r="0" t="0"/>
            </a:stretch>
          </a:blipFill>
          <a:ln>
            <a:noFill/>
          </a:ln>
        </p:spPr>
      </p:sp>
      <p:sp>
        <p:nvSpPr>
          <p:cNvPr id="420" name="Google Shape;420;p11"/>
          <p:cNvSpPr/>
          <p:nvPr/>
        </p:nvSpPr>
        <p:spPr>
          <a:xfrm>
            <a:off x="12770705" y="1028700"/>
            <a:ext cx="1083809" cy="1083809"/>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sp>
        <p:nvSpPr>
          <p:cNvPr id="421" name="Google Shape;421;p11"/>
          <p:cNvSpPr/>
          <p:nvPr/>
        </p:nvSpPr>
        <p:spPr>
          <a:xfrm rot="10800000">
            <a:off x="9525" y="7044155"/>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422" name="Google Shape;422;p11"/>
          <p:cNvSpPr/>
          <p:nvPr/>
        </p:nvSpPr>
        <p:spPr>
          <a:xfrm>
            <a:off x="1083809" y="7072730"/>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423" name="Google Shape;423;p11"/>
          <p:cNvSpPr/>
          <p:nvPr/>
        </p:nvSpPr>
        <p:spPr>
          <a:xfrm>
            <a:off x="0" y="8156539"/>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424" name="Google Shape;424;p11"/>
          <p:cNvSpPr/>
          <p:nvPr/>
        </p:nvSpPr>
        <p:spPr>
          <a:xfrm rot="10800000">
            <a:off x="0" y="9240348"/>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425" name="Google Shape;425;p11"/>
          <p:cNvSpPr/>
          <p:nvPr/>
        </p:nvSpPr>
        <p:spPr>
          <a:xfrm rot="-5400000">
            <a:off x="1083809" y="9240348"/>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426" name="Google Shape;426;p11"/>
          <p:cNvSpPr/>
          <p:nvPr/>
        </p:nvSpPr>
        <p:spPr>
          <a:xfrm rot="10800000">
            <a:off x="3321750" y="9268923"/>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427" name="Google Shape;427;p11"/>
          <p:cNvSpPr/>
          <p:nvPr/>
        </p:nvSpPr>
        <p:spPr>
          <a:xfrm>
            <a:off x="3321750" y="8185114"/>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428" name="Google Shape;428;p11"/>
          <p:cNvSpPr/>
          <p:nvPr/>
        </p:nvSpPr>
        <p:spPr>
          <a:xfrm rot="5400000">
            <a:off x="4405559" y="9268923"/>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429" name="Google Shape;429;p11"/>
          <p:cNvSpPr txBox="1"/>
          <p:nvPr/>
        </p:nvSpPr>
        <p:spPr>
          <a:xfrm>
            <a:off x="17178425" y="9458176"/>
            <a:ext cx="323525" cy="340616"/>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0" i="0" lang="en-US" sz="2300" u="none" cap="none" strike="noStrike">
                <a:solidFill>
                  <a:srgbClr val="000000"/>
                </a:solidFill>
                <a:latin typeface="Cambria"/>
                <a:ea typeface="Cambria"/>
                <a:cs typeface="Cambria"/>
                <a:sym typeface="Cambria"/>
              </a:rPr>
              <a:t>11</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grpSp>
        <p:nvGrpSpPr>
          <p:cNvPr id="434" name="Google Shape;434;p12"/>
          <p:cNvGrpSpPr/>
          <p:nvPr/>
        </p:nvGrpSpPr>
        <p:grpSpPr>
          <a:xfrm rot="2700000">
            <a:off x="-1376391" y="-3093321"/>
            <a:ext cx="7415398" cy="3565095"/>
            <a:chOff x="0" y="0"/>
            <a:chExt cx="660400" cy="317500"/>
          </a:xfrm>
        </p:grpSpPr>
        <p:sp>
          <p:nvSpPr>
            <p:cNvPr id="435" name="Google Shape;435;p12"/>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2"/>
            <p:cNvSpPr txBox="1"/>
            <p:nvPr/>
          </p:nvSpPr>
          <p:spPr>
            <a:xfrm>
              <a:off x="0" y="136525"/>
              <a:ext cx="660400" cy="180975"/>
            </a:xfrm>
            <a:prstGeom prst="rect">
              <a:avLst/>
            </a:prstGeom>
            <a:noFill/>
            <a:ln>
              <a:noFill/>
            </a:ln>
          </p:spPr>
          <p:txBody>
            <a:bodyPr anchorCtr="0" anchor="ctr" bIns="50800" lIns="50800" spcFirstLastPara="1" rIns="50800" wrap="square" tIns="50800">
              <a:noAutofit/>
            </a:bodyPr>
            <a:lstStyle/>
            <a:p>
              <a:pPr indent="0" lvl="0" marL="0" marR="0" rtl="0" algn="ctr">
                <a:lnSpc>
                  <a:spcPct val="141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437" name="Google Shape;437;p12"/>
          <p:cNvCxnSpPr/>
          <p:nvPr/>
        </p:nvCxnSpPr>
        <p:spPr>
          <a:xfrm>
            <a:off x="-1839005" y="-2273771"/>
            <a:ext cx="5185216" cy="5132702"/>
          </a:xfrm>
          <a:prstGeom prst="straightConnector1">
            <a:avLst/>
          </a:prstGeom>
          <a:noFill/>
          <a:ln cap="flat" cmpd="sng" w="28575">
            <a:solidFill>
              <a:srgbClr val="8CA9AD"/>
            </a:solidFill>
            <a:prstDash val="solid"/>
            <a:round/>
            <a:headEnd len="sm" w="sm" type="none"/>
            <a:tailEnd len="sm" w="sm" type="none"/>
          </a:ln>
        </p:spPr>
      </p:cxnSp>
      <p:cxnSp>
        <p:nvCxnSpPr>
          <p:cNvPr id="438" name="Google Shape;438;p12"/>
          <p:cNvCxnSpPr/>
          <p:nvPr/>
        </p:nvCxnSpPr>
        <p:spPr>
          <a:xfrm>
            <a:off x="-2052951" y="-1961095"/>
            <a:ext cx="5038853" cy="5038853"/>
          </a:xfrm>
          <a:prstGeom prst="straightConnector1">
            <a:avLst/>
          </a:prstGeom>
          <a:noFill/>
          <a:ln cap="flat" cmpd="sng" w="28575">
            <a:solidFill>
              <a:srgbClr val="8CA9AD"/>
            </a:solidFill>
            <a:prstDash val="solid"/>
            <a:round/>
            <a:headEnd len="sm" w="sm" type="none"/>
            <a:tailEnd len="sm" w="sm" type="none"/>
          </a:ln>
        </p:spPr>
      </p:cxnSp>
      <p:cxnSp>
        <p:nvCxnSpPr>
          <p:cNvPr id="439" name="Google Shape;439;p12"/>
          <p:cNvCxnSpPr/>
          <p:nvPr/>
        </p:nvCxnSpPr>
        <p:spPr>
          <a:xfrm>
            <a:off x="-2232553" y="-1602625"/>
            <a:ext cx="4867141" cy="4867141"/>
          </a:xfrm>
          <a:prstGeom prst="straightConnector1">
            <a:avLst/>
          </a:prstGeom>
          <a:noFill/>
          <a:ln cap="flat" cmpd="sng" w="28575">
            <a:solidFill>
              <a:srgbClr val="8CA9AD"/>
            </a:solidFill>
            <a:prstDash val="solid"/>
            <a:round/>
            <a:headEnd len="sm" w="sm" type="none"/>
            <a:tailEnd len="sm" w="sm" type="none"/>
          </a:ln>
        </p:spPr>
      </p:cxnSp>
      <p:cxnSp>
        <p:nvCxnSpPr>
          <p:cNvPr id="440" name="Google Shape;440;p12"/>
          <p:cNvCxnSpPr/>
          <p:nvPr/>
        </p:nvCxnSpPr>
        <p:spPr>
          <a:xfrm>
            <a:off x="-2359208" y="-1216357"/>
            <a:ext cx="4690515" cy="4690515"/>
          </a:xfrm>
          <a:prstGeom prst="straightConnector1">
            <a:avLst/>
          </a:prstGeom>
          <a:noFill/>
          <a:ln cap="flat" cmpd="sng" w="28575">
            <a:solidFill>
              <a:srgbClr val="8CA9AD"/>
            </a:solidFill>
            <a:prstDash val="solid"/>
            <a:round/>
            <a:headEnd len="sm" w="sm" type="none"/>
            <a:tailEnd len="sm" w="sm" type="none"/>
          </a:ln>
        </p:spPr>
      </p:cxnSp>
      <p:cxnSp>
        <p:nvCxnSpPr>
          <p:cNvPr id="441" name="Google Shape;441;p12"/>
          <p:cNvCxnSpPr/>
          <p:nvPr/>
        </p:nvCxnSpPr>
        <p:spPr>
          <a:xfrm>
            <a:off x="-2503062" y="-776680"/>
            <a:ext cx="4347674" cy="4347674"/>
          </a:xfrm>
          <a:prstGeom prst="straightConnector1">
            <a:avLst/>
          </a:prstGeom>
          <a:noFill/>
          <a:ln cap="flat" cmpd="sng" w="28575">
            <a:solidFill>
              <a:srgbClr val="8CA9AD"/>
            </a:solidFill>
            <a:prstDash val="solid"/>
            <a:round/>
            <a:headEnd len="sm" w="sm" type="none"/>
            <a:tailEnd len="sm" w="sm" type="none"/>
          </a:ln>
        </p:spPr>
      </p:cxnSp>
      <p:cxnSp>
        <p:nvCxnSpPr>
          <p:cNvPr id="442" name="Google Shape;442;p12"/>
          <p:cNvCxnSpPr/>
          <p:nvPr/>
        </p:nvCxnSpPr>
        <p:spPr>
          <a:xfrm>
            <a:off x="-2623881" y="-332957"/>
            <a:ext cx="3963599" cy="3985594"/>
          </a:xfrm>
          <a:prstGeom prst="straightConnector1">
            <a:avLst/>
          </a:prstGeom>
          <a:noFill/>
          <a:ln cap="flat" cmpd="sng" w="28575">
            <a:solidFill>
              <a:srgbClr val="8CA9AD"/>
            </a:solidFill>
            <a:prstDash val="solid"/>
            <a:round/>
            <a:headEnd len="sm" w="sm" type="none"/>
            <a:tailEnd len="sm" w="sm" type="none"/>
          </a:ln>
        </p:spPr>
      </p:cxnSp>
      <p:cxnSp>
        <p:nvCxnSpPr>
          <p:cNvPr id="443" name="Google Shape;443;p12"/>
          <p:cNvCxnSpPr/>
          <p:nvPr/>
        </p:nvCxnSpPr>
        <p:spPr>
          <a:xfrm>
            <a:off x="-2598114" y="228677"/>
            <a:ext cx="3377485" cy="3360058"/>
          </a:xfrm>
          <a:prstGeom prst="straightConnector1">
            <a:avLst/>
          </a:prstGeom>
          <a:noFill/>
          <a:ln cap="flat" cmpd="sng" w="28575">
            <a:solidFill>
              <a:srgbClr val="8CA9AD"/>
            </a:solidFill>
            <a:prstDash val="solid"/>
            <a:round/>
            <a:headEnd len="sm" w="sm" type="none"/>
            <a:tailEnd len="sm" w="sm" type="none"/>
          </a:ln>
        </p:spPr>
      </p:cxnSp>
      <p:cxnSp>
        <p:nvCxnSpPr>
          <p:cNvPr id="444" name="Google Shape;444;p12"/>
          <p:cNvCxnSpPr/>
          <p:nvPr/>
        </p:nvCxnSpPr>
        <p:spPr>
          <a:xfrm>
            <a:off x="-2509797" y="905760"/>
            <a:ext cx="2628598" cy="2671969"/>
          </a:xfrm>
          <a:prstGeom prst="straightConnector1">
            <a:avLst/>
          </a:prstGeom>
          <a:noFill/>
          <a:ln cap="flat" cmpd="sng" w="28575">
            <a:solidFill>
              <a:srgbClr val="8CA9AD"/>
            </a:solidFill>
            <a:prstDash val="solid"/>
            <a:round/>
            <a:headEnd len="sm" w="sm" type="none"/>
            <a:tailEnd len="sm" w="sm" type="none"/>
          </a:ln>
        </p:spPr>
      </p:cxnSp>
      <p:grpSp>
        <p:nvGrpSpPr>
          <p:cNvPr id="445" name="Google Shape;445;p12"/>
          <p:cNvGrpSpPr/>
          <p:nvPr/>
        </p:nvGrpSpPr>
        <p:grpSpPr>
          <a:xfrm rot="-2700000">
            <a:off x="11386843" y="7201845"/>
            <a:ext cx="7415398" cy="3565095"/>
            <a:chOff x="0" y="0"/>
            <a:chExt cx="660400" cy="317500"/>
          </a:xfrm>
        </p:grpSpPr>
        <p:sp>
          <p:nvSpPr>
            <p:cNvPr id="446" name="Google Shape;446;p12"/>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2"/>
            <p:cNvSpPr txBox="1"/>
            <p:nvPr/>
          </p:nvSpPr>
          <p:spPr>
            <a:xfrm>
              <a:off x="0" y="136525"/>
              <a:ext cx="660400" cy="180975"/>
            </a:xfrm>
            <a:prstGeom prst="rect">
              <a:avLst/>
            </a:prstGeom>
            <a:noFill/>
            <a:ln>
              <a:noFill/>
            </a:ln>
          </p:spPr>
          <p:txBody>
            <a:bodyPr anchorCtr="0" anchor="ctr" bIns="50800" lIns="50800" spcFirstLastPara="1" rIns="50800" wrap="square" tIns="50800">
              <a:noAutofit/>
            </a:bodyPr>
            <a:lstStyle/>
            <a:p>
              <a:pPr indent="0" lvl="0" marL="0" marR="0" rtl="0" algn="ctr">
                <a:lnSpc>
                  <a:spcPct val="141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448" name="Google Shape;448;p12"/>
          <p:cNvCxnSpPr/>
          <p:nvPr/>
        </p:nvCxnSpPr>
        <p:spPr>
          <a:xfrm flipH="1" rot="10800000">
            <a:off x="14131544" y="7969488"/>
            <a:ext cx="5132702" cy="5185216"/>
          </a:xfrm>
          <a:prstGeom prst="straightConnector1">
            <a:avLst/>
          </a:prstGeom>
          <a:noFill/>
          <a:ln cap="flat" cmpd="sng" w="28575">
            <a:solidFill>
              <a:srgbClr val="8CA9AD"/>
            </a:solidFill>
            <a:prstDash val="solid"/>
            <a:round/>
            <a:headEnd len="sm" w="sm" type="none"/>
            <a:tailEnd len="sm" w="sm" type="none"/>
          </a:ln>
        </p:spPr>
      </p:cxnSp>
      <p:cxnSp>
        <p:nvCxnSpPr>
          <p:cNvPr id="449" name="Google Shape;449;p12"/>
          <p:cNvCxnSpPr/>
          <p:nvPr/>
        </p:nvCxnSpPr>
        <p:spPr>
          <a:xfrm flipH="1" rot="10800000">
            <a:off x="14444220" y="8329798"/>
            <a:ext cx="5038853" cy="5038853"/>
          </a:xfrm>
          <a:prstGeom prst="straightConnector1">
            <a:avLst/>
          </a:prstGeom>
          <a:noFill/>
          <a:ln cap="flat" cmpd="sng" w="28575">
            <a:solidFill>
              <a:srgbClr val="8CA9AD"/>
            </a:solidFill>
            <a:prstDash val="solid"/>
            <a:round/>
            <a:headEnd len="sm" w="sm" type="none"/>
            <a:tailEnd len="sm" w="sm" type="none"/>
          </a:ln>
        </p:spPr>
      </p:cxnSp>
      <p:cxnSp>
        <p:nvCxnSpPr>
          <p:cNvPr id="450" name="Google Shape;450;p12"/>
          <p:cNvCxnSpPr/>
          <p:nvPr/>
        </p:nvCxnSpPr>
        <p:spPr>
          <a:xfrm flipH="1" rot="10800000">
            <a:off x="14802690" y="8681112"/>
            <a:ext cx="4867141" cy="4867141"/>
          </a:xfrm>
          <a:prstGeom prst="straightConnector1">
            <a:avLst/>
          </a:prstGeom>
          <a:noFill/>
          <a:ln cap="flat" cmpd="sng" w="28575">
            <a:solidFill>
              <a:srgbClr val="8CA9AD"/>
            </a:solidFill>
            <a:prstDash val="solid"/>
            <a:round/>
            <a:headEnd len="sm" w="sm" type="none"/>
            <a:tailEnd len="sm" w="sm" type="none"/>
          </a:ln>
        </p:spPr>
      </p:cxnSp>
      <p:sp>
        <p:nvSpPr>
          <p:cNvPr id="451" name="Google Shape;451;p12"/>
          <p:cNvSpPr/>
          <p:nvPr/>
        </p:nvSpPr>
        <p:spPr>
          <a:xfrm>
            <a:off x="779371" y="1571684"/>
            <a:ext cx="15345124" cy="8715316"/>
          </a:xfrm>
          <a:custGeom>
            <a:rect b="b" l="l" r="r" t="t"/>
            <a:pathLst>
              <a:path extrusionOk="0" h="8715316" w="15345124">
                <a:moveTo>
                  <a:pt x="0" y="0"/>
                </a:moveTo>
                <a:lnTo>
                  <a:pt x="15345124" y="0"/>
                </a:lnTo>
                <a:lnTo>
                  <a:pt x="15345124" y="8715316"/>
                </a:lnTo>
                <a:lnTo>
                  <a:pt x="0" y="8715316"/>
                </a:lnTo>
                <a:lnTo>
                  <a:pt x="0" y="0"/>
                </a:lnTo>
                <a:close/>
              </a:path>
            </a:pathLst>
          </a:custGeom>
          <a:blipFill rotWithShape="1">
            <a:blip r:embed="rId3">
              <a:alphaModFix/>
            </a:blip>
            <a:stretch>
              <a:fillRect b="0" l="0" r="0" t="0"/>
            </a:stretch>
          </a:blipFill>
          <a:ln>
            <a:noFill/>
          </a:ln>
        </p:spPr>
      </p:sp>
      <p:sp>
        <p:nvSpPr>
          <p:cNvPr id="452" name="Google Shape;452;p12"/>
          <p:cNvSpPr txBox="1"/>
          <p:nvPr/>
        </p:nvSpPr>
        <p:spPr>
          <a:xfrm>
            <a:off x="609495" y="736600"/>
            <a:ext cx="6766966" cy="66992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5000" u="none" cap="none" strike="noStrike">
                <a:solidFill>
                  <a:srgbClr val="227C9D"/>
                </a:solidFill>
                <a:latin typeface="Arial"/>
                <a:ea typeface="Arial"/>
                <a:cs typeface="Arial"/>
                <a:sym typeface="Arial"/>
              </a:rPr>
              <a:t>THIẾT KẾ HỆ THỐNG</a:t>
            </a:r>
            <a:endParaRPr/>
          </a:p>
        </p:txBody>
      </p:sp>
      <p:sp>
        <p:nvSpPr>
          <p:cNvPr id="453" name="Google Shape;453;p12"/>
          <p:cNvSpPr txBox="1"/>
          <p:nvPr/>
        </p:nvSpPr>
        <p:spPr>
          <a:xfrm>
            <a:off x="12935359" y="4521812"/>
            <a:ext cx="2013347" cy="58039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0" lang="en-US" sz="3399" u="none" cap="none" strike="noStrike">
                <a:solidFill>
                  <a:srgbClr val="227C9D"/>
                </a:solidFill>
                <a:latin typeface="Play"/>
                <a:ea typeface="Play"/>
                <a:cs typeface="Play"/>
                <a:sym typeface="Play"/>
              </a:rPr>
              <a:t>10.9.11.11</a:t>
            </a:r>
            <a:endParaRPr/>
          </a:p>
        </p:txBody>
      </p:sp>
      <p:sp>
        <p:nvSpPr>
          <p:cNvPr id="454" name="Google Shape;454;p12"/>
          <p:cNvSpPr txBox="1"/>
          <p:nvPr/>
        </p:nvSpPr>
        <p:spPr>
          <a:xfrm>
            <a:off x="13629784" y="6139966"/>
            <a:ext cx="2013347" cy="58039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0" lang="en-US" sz="3399" u="none" cap="none" strike="noStrike">
                <a:solidFill>
                  <a:srgbClr val="227C9D"/>
                </a:solidFill>
                <a:latin typeface="Play"/>
                <a:ea typeface="Play"/>
                <a:cs typeface="Play"/>
                <a:sym typeface="Play"/>
              </a:rPr>
              <a:t>10.9.11.12</a:t>
            </a:r>
            <a:endParaRPr/>
          </a:p>
        </p:txBody>
      </p:sp>
      <p:sp>
        <p:nvSpPr>
          <p:cNvPr id="455" name="Google Shape;455;p12"/>
          <p:cNvSpPr txBox="1"/>
          <p:nvPr/>
        </p:nvSpPr>
        <p:spPr>
          <a:xfrm>
            <a:off x="10288798" y="4521177"/>
            <a:ext cx="888876" cy="581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000000"/>
                </a:solidFill>
                <a:latin typeface="Arial"/>
                <a:ea typeface="Arial"/>
                <a:cs typeface="Arial"/>
                <a:sym typeface="Arial"/>
              </a:rPr>
              <a:t>WAN</a:t>
            </a:r>
            <a:endParaRPr/>
          </a:p>
        </p:txBody>
      </p:sp>
      <p:sp>
        <p:nvSpPr>
          <p:cNvPr id="456" name="Google Shape;456;p12"/>
          <p:cNvSpPr txBox="1"/>
          <p:nvPr/>
        </p:nvSpPr>
        <p:spPr>
          <a:xfrm>
            <a:off x="1737866" y="2792255"/>
            <a:ext cx="2496071" cy="58039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0" lang="en-US" sz="3399" u="none" cap="none" strike="noStrike">
                <a:solidFill>
                  <a:srgbClr val="227C9D"/>
                </a:solidFill>
                <a:latin typeface="Play"/>
                <a:ea typeface="Play"/>
                <a:cs typeface="Play"/>
                <a:sym typeface="Play"/>
              </a:rPr>
              <a:t>192.168.1.11</a:t>
            </a:r>
            <a:endParaRPr/>
          </a:p>
        </p:txBody>
      </p:sp>
      <p:sp>
        <p:nvSpPr>
          <p:cNvPr id="457" name="Google Shape;457;p12"/>
          <p:cNvSpPr txBox="1"/>
          <p:nvPr/>
        </p:nvSpPr>
        <p:spPr>
          <a:xfrm>
            <a:off x="7796900" y="2684127"/>
            <a:ext cx="2254746" cy="58039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0" lang="en-US" sz="3399" u="none" cap="none" strike="noStrike">
                <a:solidFill>
                  <a:srgbClr val="227C9D"/>
                </a:solidFill>
                <a:latin typeface="Play"/>
                <a:ea typeface="Play"/>
                <a:cs typeface="Play"/>
                <a:sym typeface="Play"/>
              </a:rPr>
              <a:t>192.168.1.1</a:t>
            </a:r>
            <a:endParaRPr/>
          </a:p>
        </p:txBody>
      </p:sp>
      <p:sp>
        <p:nvSpPr>
          <p:cNvPr id="458" name="Google Shape;458;p12"/>
          <p:cNvSpPr txBox="1"/>
          <p:nvPr/>
        </p:nvSpPr>
        <p:spPr>
          <a:xfrm>
            <a:off x="6849986" y="4819967"/>
            <a:ext cx="2496071" cy="58039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0" lang="en-US" sz="3399" u="none" cap="none" strike="noStrike">
                <a:solidFill>
                  <a:srgbClr val="227C9D"/>
                </a:solidFill>
                <a:latin typeface="Play"/>
                <a:ea typeface="Play"/>
                <a:cs typeface="Play"/>
                <a:sym typeface="Play"/>
              </a:rPr>
              <a:t>192.168.1.10</a:t>
            </a:r>
            <a:endParaRPr/>
          </a:p>
        </p:txBody>
      </p:sp>
      <p:sp>
        <p:nvSpPr>
          <p:cNvPr id="459" name="Google Shape;459;p12"/>
          <p:cNvSpPr txBox="1"/>
          <p:nvPr/>
        </p:nvSpPr>
        <p:spPr>
          <a:xfrm>
            <a:off x="17178425" y="9458176"/>
            <a:ext cx="323525" cy="340616"/>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0" i="0" lang="en-US" sz="2300" u="none" cap="none" strike="noStrike">
                <a:solidFill>
                  <a:srgbClr val="000000"/>
                </a:solidFill>
                <a:latin typeface="Cambria"/>
                <a:ea typeface="Cambria"/>
                <a:cs typeface="Cambria"/>
                <a:sym typeface="Cambria"/>
              </a:rPr>
              <a:t>12</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grpSp>
        <p:nvGrpSpPr>
          <p:cNvPr id="464" name="Google Shape;464;p13"/>
          <p:cNvGrpSpPr/>
          <p:nvPr/>
        </p:nvGrpSpPr>
        <p:grpSpPr>
          <a:xfrm rot="2700000">
            <a:off x="-1376391" y="-3093321"/>
            <a:ext cx="7415398" cy="3565095"/>
            <a:chOff x="0" y="0"/>
            <a:chExt cx="660400" cy="317500"/>
          </a:xfrm>
        </p:grpSpPr>
        <p:sp>
          <p:nvSpPr>
            <p:cNvPr id="465" name="Google Shape;465;p13"/>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3"/>
            <p:cNvSpPr txBox="1"/>
            <p:nvPr/>
          </p:nvSpPr>
          <p:spPr>
            <a:xfrm>
              <a:off x="0" y="136525"/>
              <a:ext cx="660400" cy="180975"/>
            </a:xfrm>
            <a:prstGeom prst="rect">
              <a:avLst/>
            </a:prstGeom>
            <a:noFill/>
            <a:ln>
              <a:noFill/>
            </a:ln>
          </p:spPr>
          <p:txBody>
            <a:bodyPr anchorCtr="0" anchor="ctr" bIns="50800" lIns="50800" spcFirstLastPara="1" rIns="50800" wrap="square" tIns="50800">
              <a:noAutofit/>
            </a:bodyPr>
            <a:lstStyle/>
            <a:p>
              <a:pPr indent="0" lvl="0" marL="0" marR="0" rtl="0" algn="ctr">
                <a:lnSpc>
                  <a:spcPct val="141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467" name="Google Shape;467;p13"/>
          <p:cNvCxnSpPr/>
          <p:nvPr/>
        </p:nvCxnSpPr>
        <p:spPr>
          <a:xfrm>
            <a:off x="-1839005" y="-2273771"/>
            <a:ext cx="5185216" cy="5132702"/>
          </a:xfrm>
          <a:prstGeom prst="straightConnector1">
            <a:avLst/>
          </a:prstGeom>
          <a:noFill/>
          <a:ln cap="flat" cmpd="sng" w="28575">
            <a:solidFill>
              <a:srgbClr val="8CA9AD"/>
            </a:solidFill>
            <a:prstDash val="solid"/>
            <a:round/>
            <a:headEnd len="sm" w="sm" type="none"/>
            <a:tailEnd len="sm" w="sm" type="none"/>
          </a:ln>
        </p:spPr>
      </p:cxnSp>
      <p:cxnSp>
        <p:nvCxnSpPr>
          <p:cNvPr id="468" name="Google Shape;468;p13"/>
          <p:cNvCxnSpPr/>
          <p:nvPr/>
        </p:nvCxnSpPr>
        <p:spPr>
          <a:xfrm>
            <a:off x="-2052951" y="-1961095"/>
            <a:ext cx="5038853" cy="5038853"/>
          </a:xfrm>
          <a:prstGeom prst="straightConnector1">
            <a:avLst/>
          </a:prstGeom>
          <a:noFill/>
          <a:ln cap="flat" cmpd="sng" w="28575">
            <a:solidFill>
              <a:srgbClr val="8CA9AD"/>
            </a:solidFill>
            <a:prstDash val="solid"/>
            <a:round/>
            <a:headEnd len="sm" w="sm" type="none"/>
            <a:tailEnd len="sm" w="sm" type="none"/>
          </a:ln>
        </p:spPr>
      </p:cxnSp>
      <p:cxnSp>
        <p:nvCxnSpPr>
          <p:cNvPr id="469" name="Google Shape;469;p13"/>
          <p:cNvCxnSpPr/>
          <p:nvPr/>
        </p:nvCxnSpPr>
        <p:spPr>
          <a:xfrm>
            <a:off x="-2232553" y="-1602625"/>
            <a:ext cx="4867141" cy="4867141"/>
          </a:xfrm>
          <a:prstGeom prst="straightConnector1">
            <a:avLst/>
          </a:prstGeom>
          <a:noFill/>
          <a:ln cap="flat" cmpd="sng" w="28575">
            <a:solidFill>
              <a:srgbClr val="8CA9AD"/>
            </a:solidFill>
            <a:prstDash val="solid"/>
            <a:round/>
            <a:headEnd len="sm" w="sm" type="none"/>
            <a:tailEnd len="sm" w="sm" type="none"/>
          </a:ln>
        </p:spPr>
      </p:cxnSp>
      <p:cxnSp>
        <p:nvCxnSpPr>
          <p:cNvPr id="470" name="Google Shape;470;p13"/>
          <p:cNvCxnSpPr/>
          <p:nvPr/>
        </p:nvCxnSpPr>
        <p:spPr>
          <a:xfrm>
            <a:off x="-2359208" y="-1216357"/>
            <a:ext cx="4690515" cy="4690515"/>
          </a:xfrm>
          <a:prstGeom prst="straightConnector1">
            <a:avLst/>
          </a:prstGeom>
          <a:noFill/>
          <a:ln cap="flat" cmpd="sng" w="28575">
            <a:solidFill>
              <a:srgbClr val="8CA9AD"/>
            </a:solidFill>
            <a:prstDash val="solid"/>
            <a:round/>
            <a:headEnd len="sm" w="sm" type="none"/>
            <a:tailEnd len="sm" w="sm" type="none"/>
          </a:ln>
        </p:spPr>
      </p:cxnSp>
      <p:cxnSp>
        <p:nvCxnSpPr>
          <p:cNvPr id="471" name="Google Shape;471;p13"/>
          <p:cNvCxnSpPr/>
          <p:nvPr/>
        </p:nvCxnSpPr>
        <p:spPr>
          <a:xfrm>
            <a:off x="-2503062" y="-776680"/>
            <a:ext cx="4347674" cy="4347674"/>
          </a:xfrm>
          <a:prstGeom prst="straightConnector1">
            <a:avLst/>
          </a:prstGeom>
          <a:noFill/>
          <a:ln cap="flat" cmpd="sng" w="28575">
            <a:solidFill>
              <a:srgbClr val="8CA9AD"/>
            </a:solidFill>
            <a:prstDash val="solid"/>
            <a:round/>
            <a:headEnd len="sm" w="sm" type="none"/>
            <a:tailEnd len="sm" w="sm" type="none"/>
          </a:ln>
        </p:spPr>
      </p:cxnSp>
      <p:cxnSp>
        <p:nvCxnSpPr>
          <p:cNvPr id="472" name="Google Shape;472;p13"/>
          <p:cNvCxnSpPr/>
          <p:nvPr/>
        </p:nvCxnSpPr>
        <p:spPr>
          <a:xfrm>
            <a:off x="-2623881" y="-332957"/>
            <a:ext cx="3963599" cy="3985594"/>
          </a:xfrm>
          <a:prstGeom prst="straightConnector1">
            <a:avLst/>
          </a:prstGeom>
          <a:noFill/>
          <a:ln cap="flat" cmpd="sng" w="28575">
            <a:solidFill>
              <a:srgbClr val="8CA9AD"/>
            </a:solidFill>
            <a:prstDash val="solid"/>
            <a:round/>
            <a:headEnd len="sm" w="sm" type="none"/>
            <a:tailEnd len="sm" w="sm" type="none"/>
          </a:ln>
        </p:spPr>
      </p:cxnSp>
      <p:cxnSp>
        <p:nvCxnSpPr>
          <p:cNvPr id="473" name="Google Shape;473;p13"/>
          <p:cNvCxnSpPr/>
          <p:nvPr/>
        </p:nvCxnSpPr>
        <p:spPr>
          <a:xfrm>
            <a:off x="-2598114" y="228677"/>
            <a:ext cx="3377485" cy="3360058"/>
          </a:xfrm>
          <a:prstGeom prst="straightConnector1">
            <a:avLst/>
          </a:prstGeom>
          <a:noFill/>
          <a:ln cap="flat" cmpd="sng" w="28575">
            <a:solidFill>
              <a:srgbClr val="8CA9AD"/>
            </a:solidFill>
            <a:prstDash val="solid"/>
            <a:round/>
            <a:headEnd len="sm" w="sm" type="none"/>
            <a:tailEnd len="sm" w="sm" type="none"/>
          </a:ln>
        </p:spPr>
      </p:cxnSp>
      <p:cxnSp>
        <p:nvCxnSpPr>
          <p:cNvPr id="474" name="Google Shape;474;p13"/>
          <p:cNvCxnSpPr/>
          <p:nvPr/>
        </p:nvCxnSpPr>
        <p:spPr>
          <a:xfrm>
            <a:off x="-2509797" y="905760"/>
            <a:ext cx="2628598" cy="2671969"/>
          </a:xfrm>
          <a:prstGeom prst="straightConnector1">
            <a:avLst/>
          </a:prstGeom>
          <a:noFill/>
          <a:ln cap="flat" cmpd="sng" w="28575">
            <a:solidFill>
              <a:srgbClr val="8CA9AD"/>
            </a:solidFill>
            <a:prstDash val="solid"/>
            <a:round/>
            <a:headEnd len="sm" w="sm" type="none"/>
            <a:tailEnd len="sm" w="sm" type="none"/>
          </a:ln>
        </p:spPr>
      </p:cxnSp>
      <p:grpSp>
        <p:nvGrpSpPr>
          <p:cNvPr id="475" name="Google Shape;475;p13"/>
          <p:cNvGrpSpPr/>
          <p:nvPr/>
        </p:nvGrpSpPr>
        <p:grpSpPr>
          <a:xfrm rot="-2700000">
            <a:off x="11386843" y="7201845"/>
            <a:ext cx="7415398" cy="3565095"/>
            <a:chOff x="0" y="0"/>
            <a:chExt cx="660400" cy="317500"/>
          </a:xfrm>
        </p:grpSpPr>
        <p:sp>
          <p:nvSpPr>
            <p:cNvPr id="476" name="Google Shape;476;p13"/>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3"/>
            <p:cNvSpPr txBox="1"/>
            <p:nvPr/>
          </p:nvSpPr>
          <p:spPr>
            <a:xfrm>
              <a:off x="0" y="136525"/>
              <a:ext cx="660400" cy="180975"/>
            </a:xfrm>
            <a:prstGeom prst="rect">
              <a:avLst/>
            </a:prstGeom>
            <a:noFill/>
            <a:ln>
              <a:noFill/>
            </a:ln>
          </p:spPr>
          <p:txBody>
            <a:bodyPr anchorCtr="0" anchor="ctr" bIns="50800" lIns="50800" spcFirstLastPara="1" rIns="50800" wrap="square" tIns="50800">
              <a:noAutofit/>
            </a:bodyPr>
            <a:lstStyle/>
            <a:p>
              <a:pPr indent="0" lvl="0" marL="0" marR="0" rtl="0" algn="ctr">
                <a:lnSpc>
                  <a:spcPct val="141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478" name="Google Shape;478;p13"/>
          <p:cNvCxnSpPr/>
          <p:nvPr/>
        </p:nvCxnSpPr>
        <p:spPr>
          <a:xfrm flipH="1" rot="10800000">
            <a:off x="14131544" y="7969488"/>
            <a:ext cx="5132702" cy="5185216"/>
          </a:xfrm>
          <a:prstGeom prst="straightConnector1">
            <a:avLst/>
          </a:prstGeom>
          <a:noFill/>
          <a:ln cap="flat" cmpd="sng" w="28575">
            <a:solidFill>
              <a:srgbClr val="8CA9AD"/>
            </a:solidFill>
            <a:prstDash val="solid"/>
            <a:round/>
            <a:headEnd len="sm" w="sm" type="none"/>
            <a:tailEnd len="sm" w="sm" type="none"/>
          </a:ln>
        </p:spPr>
      </p:cxnSp>
      <p:cxnSp>
        <p:nvCxnSpPr>
          <p:cNvPr id="479" name="Google Shape;479;p13"/>
          <p:cNvCxnSpPr/>
          <p:nvPr/>
        </p:nvCxnSpPr>
        <p:spPr>
          <a:xfrm flipH="1" rot="10800000">
            <a:off x="14444220" y="8329798"/>
            <a:ext cx="5038853" cy="5038853"/>
          </a:xfrm>
          <a:prstGeom prst="straightConnector1">
            <a:avLst/>
          </a:prstGeom>
          <a:noFill/>
          <a:ln cap="flat" cmpd="sng" w="28575">
            <a:solidFill>
              <a:srgbClr val="8CA9AD"/>
            </a:solidFill>
            <a:prstDash val="solid"/>
            <a:round/>
            <a:headEnd len="sm" w="sm" type="none"/>
            <a:tailEnd len="sm" w="sm" type="none"/>
          </a:ln>
        </p:spPr>
      </p:cxnSp>
      <p:cxnSp>
        <p:nvCxnSpPr>
          <p:cNvPr id="480" name="Google Shape;480;p13"/>
          <p:cNvCxnSpPr/>
          <p:nvPr/>
        </p:nvCxnSpPr>
        <p:spPr>
          <a:xfrm flipH="1" rot="10800000">
            <a:off x="14802690" y="8681112"/>
            <a:ext cx="4867141" cy="4867141"/>
          </a:xfrm>
          <a:prstGeom prst="straightConnector1">
            <a:avLst/>
          </a:prstGeom>
          <a:noFill/>
          <a:ln cap="flat" cmpd="sng" w="28575">
            <a:solidFill>
              <a:srgbClr val="8CA9AD"/>
            </a:solidFill>
            <a:prstDash val="solid"/>
            <a:round/>
            <a:headEnd len="sm" w="sm" type="none"/>
            <a:tailEnd len="sm" w="sm" type="none"/>
          </a:ln>
        </p:spPr>
      </p:cxnSp>
      <p:sp>
        <p:nvSpPr>
          <p:cNvPr id="481" name="Google Shape;481;p13"/>
          <p:cNvSpPr/>
          <p:nvPr/>
        </p:nvSpPr>
        <p:spPr>
          <a:xfrm>
            <a:off x="14616514" y="1028700"/>
            <a:ext cx="3671486" cy="1556710"/>
          </a:xfrm>
          <a:custGeom>
            <a:rect b="b" l="l" r="r" t="t"/>
            <a:pathLst>
              <a:path extrusionOk="0" h="1556710" w="3671486">
                <a:moveTo>
                  <a:pt x="0" y="0"/>
                </a:moveTo>
                <a:lnTo>
                  <a:pt x="3671486" y="0"/>
                </a:lnTo>
                <a:lnTo>
                  <a:pt x="3671486" y="1556710"/>
                </a:lnTo>
                <a:lnTo>
                  <a:pt x="0" y="1556710"/>
                </a:lnTo>
                <a:lnTo>
                  <a:pt x="0" y="0"/>
                </a:lnTo>
                <a:close/>
              </a:path>
            </a:pathLst>
          </a:custGeom>
          <a:blipFill rotWithShape="1">
            <a:blip r:embed="rId3">
              <a:alphaModFix/>
            </a:blip>
            <a:stretch>
              <a:fillRect b="0" l="0" r="0" t="0"/>
            </a:stretch>
          </a:blipFill>
          <a:ln>
            <a:noFill/>
          </a:ln>
        </p:spPr>
      </p:sp>
      <p:sp>
        <p:nvSpPr>
          <p:cNvPr id="482" name="Google Shape;482;p13"/>
          <p:cNvSpPr txBox="1"/>
          <p:nvPr/>
        </p:nvSpPr>
        <p:spPr>
          <a:xfrm>
            <a:off x="967965" y="2007584"/>
            <a:ext cx="16230600" cy="4941951"/>
          </a:xfrm>
          <a:prstGeom prst="rect">
            <a:avLst/>
          </a:prstGeom>
          <a:noFill/>
          <a:ln>
            <a:noFill/>
          </a:ln>
        </p:spPr>
        <p:txBody>
          <a:bodyPr anchorCtr="0" anchor="t" bIns="0" lIns="0" spcFirstLastPara="1" rIns="0" wrap="square" tIns="0">
            <a:spAutoFit/>
          </a:bodyPr>
          <a:lstStyle/>
          <a:p>
            <a:pPr indent="-345439" lvl="1" marL="690881" marR="0" rtl="0" algn="just">
              <a:lnSpc>
                <a:spcPct val="111000"/>
              </a:lnSpc>
              <a:spcBef>
                <a:spcPts val="0"/>
              </a:spcBef>
              <a:spcAft>
                <a:spcPts val="0"/>
              </a:spcAft>
              <a:buClr>
                <a:srgbClr val="000000"/>
              </a:buClr>
              <a:buSzPts val="3200"/>
              <a:buFont typeface="Arial"/>
              <a:buChar char="•"/>
            </a:pPr>
            <a:r>
              <a:rPr b="0" i="0" lang="en-US" sz="3200" u="none" cap="none" strike="noStrike">
                <a:solidFill>
                  <a:srgbClr val="000000"/>
                </a:solidFill>
                <a:latin typeface="Cambria"/>
                <a:ea typeface="Cambria"/>
                <a:cs typeface="Cambria"/>
                <a:sym typeface="Cambria"/>
              </a:rPr>
              <a:t>Bước 1: Cấu hình AD DS (</a:t>
            </a:r>
            <a:r>
              <a:rPr b="0" i="0" lang="en-US" sz="3200" u="sng" cap="none" strike="noStrike">
                <a:solidFill>
                  <a:srgbClr val="000000"/>
                </a:solidFill>
                <a:latin typeface="Cambria"/>
                <a:ea typeface="Cambria"/>
                <a:cs typeface="Cambria"/>
                <a:sym typeface="Cambria"/>
                <a:hlinkClick r:id="rId4">
                  <a:extLst>
                    <a:ext uri="{A12FA001-AC4F-418D-AE19-62706E023703}">
                      <ahyp:hlinkClr val="tx"/>
                    </a:ext>
                  </a:extLst>
                </a:hlinkClick>
              </a:rPr>
              <a:t>Active Directory Domain Services</a:t>
            </a:r>
            <a:r>
              <a:rPr b="0" i="0" lang="en-US" sz="3200" u="none" cap="none" strike="noStrike">
                <a:solidFill>
                  <a:srgbClr val="000000"/>
                </a:solidFill>
                <a:latin typeface="Cambria"/>
                <a:ea typeface="Cambria"/>
                <a:cs typeface="Cambria"/>
                <a:sym typeface="Cambria"/>
              </a:rPr>
              <a:t>).</a:t>
            </a:r>
            <a:endParaRPr/>
          </a:p>
          <a:p>
            <a:pPr indent="0" lvl="0" marL="0" marR="0" rtl="0" algn="just">
              <a:lnSpc>
                <a:spcPct val="111000"/>
              </a:lnSpc>
              <a:spcBef>
                <a:spcPts val="0"/>
              </a:spcBef>
              <a:spcAft>
                <a:spcPts val="0"/>
              </a:spcAft>
              <a:buNone/>
            </a:pPr>
            <a:r>
              <a:t/>
            </a:r>
            <a:endParaRPr b="0" i="0" sz="3200" u="none" cap="none" strike="noStrike">
              <a:solidFill>
                <a:srgbClr val="000000"/>
              </a:solidFill>
              <a:latin typeface="Cambria"/>
              <a:ea typeface="Cambria"/>
              <a:cs typeface="Cambria"/>
              <a:sym typeface="Cambria"/>
            </a:endParaRPr>
          </a:p>
          <a:p>
            <a:pPr indent="-345439" lvl="1" marL="690881" marR="0" rtl="0" algn="just">
              <a:lnSpc>
                <a:spcPct val="111000"/>
              </a:lnSpc>
              <a:spcBef>
                <a:spcPts val="0"/>
              </a:spcBef>
              <a:spcAft>
                <a:spcPts val="0"/>
              </a:spcAft>
              <a:buClr>
                <a:srgbClr val="000000"/>
              </a:buClr>
              <a:buSzPts val="3200"/>
              <a:buFont typeface="Arial"/>
              <a:buChar char="•"/>
            </a:pPr>
            <a:r>
              <a:rPr b="0" i="0" lang="en-US" sz="3200" u="none" cap="none" strike="noStrike">
                <a:solidFill>
                  <a:srgbClr val="000000"/>
                </a:solidFill>
                <a:latin typeface="Cambria"/>
                <a:ea typeface="Cambria"/>
                <a:cs typeface="Cambria"/>
                <a:sym typeface="Cambria"/>
              </a:rPr>
              <a:t>Bước 2: Cấu hình AD CS (</a:t>
            </a:r>
            <a:r>
              <a:rPr b="0" i="0" lang="en-US" sz="3200" u="sng" cap="none" strike="noStrike">
                <a:solidFill>
                  <a:srgbClr val="000000"/>
                </a:solidFill>
                <a:latin typeface="Cambria"/>
                <a:ea typeface="Cambria"/>
                <a:cs typeface="Cambria"/>
                <a:sym typeface="Cambria"/>
                <a:hlinkClick r:id="rId5">
                  <a:extLst>
                    <a:ext uri="{A12FA001-AC4F-418D-AE19-62706E023703}">
                      <ahyp:hlinkClr val="tx"/>
                    </a:ext>
                  </a:extLst>
                </a:hlinkClick>
              </a:rPr>
              <a:t>Active Directory Certificate Services</a:t>
            </a:r>
            <a:r>
              <a:rPr b="0" i="0" lang="en-US" sz="3200" u="none" cap="none" strike="noStrike">
                <a:solidFill>
                  <a:srgbClr val="000000"/>
                </a:solidFill>
                <a:latin typeface="Cambria"/>
                <a:ea typeface="Cambria"/>
                <a:cs typeface="Cambria"/>
                <a:sym typeface="Cambria"/>
              </a:rPr>
              <a:t>).</a:t>
            </a:r>
            <a:endParaRPr/>
          </a:p>
          <a:p>
            <a:pPr indent="0" lvl="0" marL="0" marR="0" rtl="0" algn="just">
              <a:lnSpc>
                <a:spcPct val="111000"/>
              </a:lnSpc>
              <a:spcBef>
                <a:spcPts val="0"/>
              </a:spcBef>
              <a:spcAft>
                <a:spcPts val="0"/>
              </a:spcAft>
              <a:buNone/>
            </a:pPr>
            <a:r>
              <a:t/>
            </a:r>
            <a:endParaRPr b="0" i="0" sz="3200" u="none" cap="none" strike="noStrike">
              <a:solidFill>
                <a:srgbClr val="000000"/>
              </a:solidFill>
              <a:latin typeface="Cambria"/>
              <a:ea typeface="Cambria"/>
              <a:cs typeface="Cambria"/>
              <a:sym typeface="Cambria"/>
            </a:endParaRPr>
          </a:p>
          <a:p>
            <a:pPr indent="-345439" lvl="1" marL="690881" marR="0" rtl="0" algn="just">
              <a:lnSpc>
                <a:spcPct val="111000"/>
              </a:lnSpc>
              <a:spcBef>
                <a:spcPts val="0"/>
              </a:spcBef>
              <a:spcAft>
                <a:spcPts val="0"/>
              </a:spcAft>
              <a:buClr>
                <a:srgbClr val="000000"/>
              </a:buClr>
              <a:buSzPts val="3200"/>
              <a:buFont typeface="Arial"/>
              <a:buChar char="•"/>
            </a:pPr>
            <a:r>
              <a:rPr b="0" i="0" lang="en-US" sz="3200" u="none" cap="none" strike="noStrike">
                <a:solidFill>
                  <a:srgbClr val="000000"/>
                </a:solidFill>
                <a:latin typeface="Cambria"/>
                <a:ea typeface="Cambria"/>
                <a:cs typeface="Cambria"/>
                <a:sym typeface="Cambria"/>
              </a:rPr>
              <a:t>Bước 3: Tạo User và nhóm User cho khách kết nối Wifi.</a:t>
            </a:r>
            <a:endParaRPr/>
          </a:p>
          <a:p>
            <a:pPr indent="0" lvl="0" marL="0" marR="0" rtl="0" algn="just">
              <a:lnSpc>
                <a:spcPct val="111000"/>
              </a:lnSpc>
              <a:spcBef>
                <a:spcPts val="0"/>
              </a:spcBef>
              <a:spcAft>
                <a:spcPts val="0"/>
              </a:spcAft>
              <a:buNone/>
            </a:pPr>
            <a:r>
              <a:t/>
            </a:r>
            <a:endParaRPr b="0" i="0" sz="3200" u="none" cap="none" strike="noStrike">
              <a:solidFill>
                <a:srgbClr val="000000"/>
              </a:solidFill>
              <a:latin typeface="Cambria"/>
              <a:ea typeface="Cambria"/>
              <a:cs typeface="Cambria"/>
              <a:sym typeface="Cambria"/>
            </a:endParaRPr>
          </a:p>
          <a:p>
            <a:pPr indent="-345439" lvl="1" marL="690881" marR="0" rtl="0" algn="just">
              <a:lnSpc>
                <a:spcPct val="111000"/>
              </a:lnSpc>
              <a:spcBef>
                <a:spcPts val="0"/>
              </a:spcBef>
              <a:spcAft>
                <a:spcPts val="0"/>
              </a:spcAft>
              <a:buClr>
                <a:srgbClr val="000000"/>
              </a:buClr>
              <a:buSzPts val="3200"/>
              <a:buFont typeface="Arial"/>
              <a:buChar char="•"/>
            </a:pPr>
            <a:r>
              <a:rPr b="0" i="0" lang="en-US" sz="3200" u="none" cap="none" strike="noStrike">
                <a:solidFill>
                  <a:srgbClr val="000000"/>
                </a:solidFill>
                <a:latin typeface="Cambria"/>
                <a:ea typeface="Cambria"/>
                <a:cs typeface="Cambria"/>
                <a:sym typeface="Cambria"/>
              </a:rPr>
              <a:t>Bước 4: Cấu hình </a:t>
            </a:r>
            <a:r>
              <a:rPr b="0" i="0" lang="en-US" sz="3200" u="sng" cap="none" strike="noStrike">
                <a:solidFill>
                  <a:srgbClr val="000000"/>
                </a:solidFill>
                <a:latin typeface="Cambria"/>
                <a:ea typeface="Cambria"/>
                <a:cs typeface="Cambria"/>
                <a:sym typeface="Cambria"/>
                <a:hlinkClick r:id="rId6">
                  <a:extLst>
                    <a:ext uri="{A12FA001-AC4F-418D-AE19-62706E023703}">
                      <ahyp:hlinkClr val="tx"/>
                    </a:ext>
                  </a:extLst>
                </a:hlinkClick>
              </a:rPr>
              <a:t>Network Policy Server (NPS)</a:t>
            </a:r>
            <a:r>
              <a:rPr b="0" i="0" lang="en-US" sz="3200" u="none" cap="none" strike="noStrike">
                <a:solidFill>
                  <a:srgbClr val="000000"/>
                </a:solidFill>
                <a:latin typeface="Cambria"/>
                <a:ea typeface="Cambria"/>
                <a:cs typeface="Cambria"/>
                <a:sym typeface="Cambria"/>
              </a:rPr>
              <a:t>. Sau bước này Windows Server đã có chức năng của RADIUS Server, đồng thời cũng có mở cổng và chức năng của LDAP.</a:t>
            </a:r>
            <a:endParaRPr/>
          </a:p>
          <a:p>
            <a:pPr indent="0" lvl="0" marL="0" marR="0" rtl="0" algn="just">
              <a:lnSpc>
                <a:spcPct val="111000"/>
              </a:lnSpc>
              <a:spcBef>
                <a:spcPts val="0"/>
              </a:spcBef>
              <a:spcAft>
                <a:spcPts val="0"/>
              </a:spcAft>
              <a:buNone/>
            </a:pPr>
            <a:r>
              <a:t/>
            </a:r>
            <a:endParaRPr b="0" i="0" sz="3200" u="none" cap="none" strike="noStrike">
              <a:solidFill>
                <a:srgbClr val="000000"/>
              </a:solidFill>
              <a:latin typeface="Cambria"/>
              <a:ea typeface="Cambria"/>
              <a:cs typeface="Cambria"/>
              <a:sym typeface="Cambria"/>
            </a:endParaRPr>
          </a:p>
          <a:p>
            <a:pPr indent="-345439" lvl="1" marL="690881" marR="0" rtl="0" algn="just">
              <a:lnSpc>
                <a:spcPct val="111000"/>
              </a:lnSpc>
              <a:spcBef>
                <a:spcPts val="0"/>
              </a:spcBef>
              <a:spcAft>
                <a:spcPts val="0"/>
              </a:spcAft>
              <a:buClr>
                <a:srgbClr val="000000"/>
              </a:buClr>
              <a:buSzPts val="3200"/>
              <a:buFont typeface="Arial"/>
              <a:buChar char="•"/>
            </a:pPr>
            <a:r>
              <a:rPr b="0" i="0" lang="en-US" sz="3200" u="none" cap="none" strike="noStrike">
                <a:solidFill>
                  <a:srgbClr val="000000"/>
                </a:solidFill>
                <a:latin typeface="Cambria"/>
                <a:ea typeface="Cambria"/>
                <a:cs typeface="Cambria"/>
                <a:sym typeface="Cambria"/>
              </a:rPr>
              <a:t>Bước 5: Chỉnh sửa rules của tường lửa hoặc tắt sao cho RADIUS Server hoạt động không bị cản trở. </a:t>
            </a:r>
            <a:endParaRPr/>
          </a:p>
        </p:txBody>
      </p:sp>
      <p:sp>
        <p:nvSpPr>
          <p:cNvPr id="483" name="Google Shape;483;p13"/>
          <p:cNvSpPr/>
          <p:nvPr/>
        </p:nvSpPr>
        <p:spPr>
          <a:xfrm>
            <a:off x="12929248" y="2688476"/>
            <a:ext cx="5358752" cy="1928323"/>
          </a:xfrm>
          <a:custGeom>
            <a:rect b="b" l="l" r="r" t="t"/>
            <a:pathLst>
              <a:path extrusionOk="0" h="1928323" w="5358752">
                <a:moveTo>
                  <a:pt x="0" y="0"/>
                </a:moveTo>
                <a:lnTo>
                  <a:pt x="5358752" y="0"/>
                </a:lnTo>
                <a:lnTo>
                  <a:pt x="5358752" y="1928323"/>
                </a:lnTo>
                <a:lnTo>
                  <a:pt x="0" y="1928323"/>
                </a:lnTo>
                <a:lnTo>
                  <a:pt x="0" y="0"/>
                </a:lnTo>
                <a:close/>
              </a:path>
            </a:pathLst>
          </a:custGeom>
          <a:blipFill rotWithShape="1">
            <a:blip r:embed="rId7">
              <a:alphaModFix/>
            </a:blip>
            <a:stretch>
              <a:fillRect b="0" l="0" r="0" t="0"/>
            </a:stretch>
          </a:blipFill>
          <a:ln>
            <a:noFill/>
          </a:ln>
        </p:spPr>
      </p:sp>
      <p:sp>
        <p:nvSpPr>
          <p:cNvPr id="484" name="Google Shape;484;p13"/>
          <p:cNvSpPr/>
          <p:nvPr/>
        </p:nvSpPr>
        <p:spPr>
          <a:xfrm>
            <a:off x="0" y="7183985"/>
            <a:ext cx="5730734" cy="2074315"/>
          </a:xfrm>
          <a:custGeom>
            <a:rect b="b" l="l" r="r" t="t"/>
            <a:pathLst>
              <a:path extrusionOk="0" h="2074315" w="5730734">
                <a:moveTo>
                  <a:pt x="0" y="0"/>
                </a:moveTo>
                <a:lnTo>
                  <a:pt x="5730734" y="0"/>
                </a:lnTo>
                <a:lnTo>
                  <a:pt x="5730734" y="2074315"/>
                </a:lnTo>
                <a:lnTo>
                  <a:pt x="0" y="2074315"/>
                </a:lnTo>
                <a:lnTo>
                  <a:pt x="0" y="0"/>
                </a:lnTo>
                <a:close/>
              </a:path>
            </a:pathLst>
          </a:custGeom>
          <a:blipFill rotWithShape="1">
            <a:blip r:embed="rId8">
              <a:alphaModFix/>
            </a:blip>
            <a:stretch>
              <a:fillRect b="0" l="0" r="0" t="0"/>
            </a:stretch>
          </a:blipFill>
          <a:ln>
            <a:noFill/>
          </a:ln>
        </p:spPr>
      </p:sp>
      <p:sp>
        <p:nvSpPr>
          <p:cNvPr id="485" name="Google Shape;485;p13"/>
          <p:cNvSpPr/>
          <p:nvPr/>
        </p:nvSpPr>
        <p:spPr>
          <a:xfrm>
            <a:off x="7118459" y="7125830"/>
            <a:ext cx="7684231" cy="2407937"/>
          </a:xfrm>
          <a:custGeom>
            <a:rect b="b" l="l" r="r" t="t"/>
            <a:pathLst>
              <a:path extrusionOk="0" h="2407937" w="7684231">
                <a:moveTo>
                  <a:pt x="0" y="0"/>
                </a:moveTo>
                <a:lnTo>
                  <a:pt x="7684231" y="0"/>
                </a:lnTo>
                <a:lnTo>
                  <a:pt x="7684231" y="2407937"/>
                </a:lnTo>
                <a:lnTo>
                  <a:pt x="0" y="2407937"/>
                </a:lnTo>
                <a:lnTo>
                  <a:pt x="0" y="0"/>
                </a:lnTo>
                <a:close/>
              </a:path>
            </a:pathLst>
          </a:custGeom>
          <a:blipFill rotWithShape="1">
            <a:blip r:embed="rId9">
              <a:alphaModFix/>
            </a:blip>
            <a:stretch>
              <a:fillRect b="0" l="0" r="0" t="0"/>
            </a:stretch>
          </a:blipFill>
          <a:ln>
            <a:noFill/>
          </a:ln>
        </p:spPr>
      </p:sp>
      <p:sp>
        <p:nvSpPr>
          <p:cNvPr id="486" name="Google Shape;486;p13"/>
          <p:cNvSpPr txBox="1"/>
          <p:nvPr/>
        </p:nvSpPr>
        <p:spPr>
          <a:xfrm>
            <a:off x="967965" y="422275"/>
            <a:ext cx="13834726" cy="129857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5000" u="none" cap="none" strike="noStrike">
                <a:solidFill>
                  <a:srgbClr val="227C9D"/>
                </a:solidFill>
                <a:latin typeface="Arial"/>
                <a:ea typeface="Arial"/>
                <a:cs typeface="Arial"/>
                <a:sym typeface="Arial"/>
              </a:rPr>
              <a:t>CÁC BƯỚC CẤU HÌNH RADIUS SERVER TRÊN HỆ ĐIỀU HÀNH WINDOWS</a:t>
            </a:r>
            <a:endParaRPr/>
          </a:p>
        </p:txBody>
      </p:sp>
      <p:sp>
        <p:nvSpPr>
          <p:cNvPr id="487" name="Google Shape;487;p13"/>
          <p:cNvSpPr txBox="1"/>
          <p:nvPr/>
        </p:nvSpPr>
        <p:spPr>
          <a:xfrm>
            <a:off x="17178425" y="9458176"/>
            <a:ext cx="323525" cy="340616"/>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0" i="0" lang="en-US" sz="2300" u="none" cap="none" strike="noStrike">
                <a:solidFill>
                  <a:srgbClr val="000000"/>
                </a:solidFill>
                <a:latin typeface="Cambria"/>
                <a:ea typeface="Cambria"/>
                <a:cs typeface="Cambria"/>
                <a:sym typeface="Cambria"/>
              </a:rPr>
              <a:t>13</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grpSp>
        <p:nvGrpSpPr>
          <p:cNvPr id="492" name="Google Shape;492;p14"/>
          <p:cNvGrpSpPr/>
          <p:nvPr/>
        </p:nvGrpSpPr>
        <p:grpSpPr>
          <a:xfrm rot="2700000">
            <a:off x="-1376391" y="-3093321"/>
            <a:ext cx="7415398" cy="3565095"/>
            <a:chOff x="0" y="0"/>
            <a:chExt cx="660400" cy="317500"/>
          </a:xfrm>
        </p:grpSpPr>
        <p:sp>
          <p:nvSpPr>
            <p:cNvPr id="493" name="Google Shape;493;p14"/>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4"/>
            <p:cNvSpPr txBox="1"/>
            <p:nvPr/>
          </p:nvSpPr>
          <p:spPr>
            <a:xfrm>
              <a:off x="0" y="136525"/>
              <a:ext cx="660400" cy="180975"/>
            </a:xfrm>
            <a:prstGeom prst="rect">
              <a:avLst/>
            </a:prstGeom>
            <a:noFill/>
            <a:ln>
              <a:noFill/>
            </a:ln>
          </p:spPr>
          <p:txBody>
            <a:bodyPr anchorCtr="0" anchor="ctr" bIns="50800" lIns="50800" spcFirstLastPara="1" rIns="50800" wrap="square" tIns="50800">
              <a:noAutofit/>
            </a:bodyPr>
            <a:lstStyle/>
            <a:p>
              <a:pPr indent="0" lvl="0" marL="0" marR="0" rtl="0" algn="ctr">
                <a:lnSpc>
                  <a:spcPct val="141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495" name="Google Shape;495;p14"/>
          <p:cNvCxnSpPr/>
          <p:nvPr/>
        </p:nvCxnSpPr>
        <p:spPr>
          <a:xfrm>
            <a:off x="-1839005" y="-2273771"/>
            <a:ext cx="5185216" cy="5132702"/>
          </a:xfrm>
          <a:prstGeom prst="straightConnector1">
            <a:avLst/>
          </a:prstGeom>
          <a:noFill/>
          <a:ln cap="flat" cmpd="sng" w="28575">
            <a:solidFill>
              <a:srgbClr val="8CA9AD"/>
            </a:solidFill>
            <a:prstDash val="solid"/>
            <a:round/>
            <a:headEnd len="sm" w="sm" type="none"/>
            <a:tailEnd len="sm" w="sm" type="none"/>
          </a:ln>
        </p:spPr>
      </p:cxnSp>
      <p:cxnSp>
        <p:nvCxnSpPr>
          <p:cNvPr id="496" name="Google Shape;496;p14"/>
          <p:cNvCxnSpPr/>
          <p:nvPr/>
        </p:nvCxnSpPr>
        <p:spPr>
          <a:xfrm>
            <a:off x="-2052951" y="-1961095"/>
            <a:ext cx="5038853" cy="5038853"/>
          </a:xfrm>
          <a:prstGeom prst="straightConnector1">
            <a:avLst/>
          </a:prstGeom>
          <a:noFill/>
          <a:ln cap="flat" cmpd="sng" w="28575">
            <a:solidFill>
              <a:srgbClr val="8CA9AD"/>
            </a:solidFill>
            <a:prstDash val="solid"/>
            <a:round/>
            <a:headEnd len="sm" w="sm" type="none"/>
            <a:tailEnd len="sm" w="sm" type="none"/>
          </a:ln>
        </p:spPr>
      </p:cxnSp>
      <p:cxnSp>
        <p:nvCxnSpPr>
          <p:cNvPr id="497" name="Google Shape;497;p14"/>
          <p:cNvCxnSpPr/>
          <p:nvPr/>
        </p:nvCxnSpPr>
        <p:spPr>
          <a:xfrm>
            <a:off x="-2232553" y="-1602625"/>
            <a:ext cx="4867141" cy="4867141"/>
          </a:xfrm>
          <a:prstGeom prst="straightConnector1">
            <a:avLst/>
          </a:prstGeom>
          <a:noFill/>
          <a:ln cap="flat" cmpd="sng" w="28575">
            <a:solidFill>
              <a:srgbClr val="8CA9AD"/>
            </a:solidFill>
            <a:prstDash val="solid"/>
            <a:round/>
            <a:headEnd len="sm" w="sm" type="none"/>
            <a:tailEnd len="sm" w="sm" type="none"/>
          </a:ln>
        </p:spPr>
      </p:cxnSp>
      <p:cxnSp>
        <p:nvCxnSpPr>
          <p:cNvPr id="498" name="Google Shape;498;p14"/>
          <p:cNvCxnSpPr/>
          <p:nvPr/>
        </p:nvCxnSpPr>
        <p:spPr>
          <a:xfrm>
            <a:off x="-2359208" y="-1216357"/>
            <a:ext cx="4690515" cy="4690515"/>
          </a:xfrm>
          <a:prstGeom prst="straightConnector1">
            <a:avLst/>
          </a:prstGeom>
          <a:noFill/>
          <a:ln cap="flat" cmpd="sng" w="28575">
            <a:solidFill>
              <a:srgbClr val="8CA9AD"/>
            </a:solidFill>
            <a:prstDash val="solid"/>
            <a:round/>
            <a:headEnd len="sm" w="sm" type="none"/>
            <a:tailEnd len="sm" w="sm" type="none"/>
          </a:ln>
        </p:spPr>
      </p:cxnSp>
      <p:cxnSp>
        <p:nvCxnSpPr>
          <p:cNvPr id="499" name="Google Shape;499;p14"/>
          <p:cNvCxnSpPr/>
          <p:nvPr/>
        </p:nvCxnSpPr>
        <p:spPr>
          <a:xfrm>
            <a:off x="-2503062" y="-776680"/>
            <a:ext cx="4347674" cy="4347674"/>
          </a:xfrm>
          <a:prstGeom prst="straightConnector1">
            <a:avLst/>
          </a:prstGeom>
          <a:noFill/>
          <a:ln cap="flat" cmpd="sng" w="28575">
            <a:solidFill>
              <a:srgbClr val="8CA9AD"/>
            </a:solidFill>
            <a:prstDash val="solid"/>
            <a:round/>
            <a:headEnd len="sm" w="sm" type="none"/>
            <a:tailEnd len="sm" w="sm" type="none"/>
          </a:ln>
        </p:spPr>
      </p:cxnSp>
      <p:cxnSp>
        <p:nvCxnSpPr>
          <p:cNvPr id="500" name="Google Shape;500;p14"/>
          <p:cNvCxnSpPr/>
          <p:nvPr/>
        </p:nvCxnSpPr>
        <p:spPr>
          <a:xfrm>
            <a:off x="-2623881" y="-332957"/>
            <a:ext cx="3963599" cy="3985594"/>
          </a:xfrm>
          <a:prstGeom prst="straightConnector1">
            <a:avLst/>
          </a:prstGeom>
          <a:noFill/>
          <a:ln cap="flat" cmpd="sng" w="28575">
            <a:solidFill>
              <a:srgbClr val="8CA9AD"/>
            </a:solidFill>
            <a:prstDash val="solid"/>
            <a:round/>
            <a:headEnd len="sm" w="sm" type="none"/>
            <a:tailEnd len="sm" w="sm" type="none"/>
          </a:ln>
        </p:spPr>
      </p:cxnSp>
      <p:cxnSp>
        <p:nvCxnSpPr>
          <p:cNvPr id="501" name="Google Shape;501;p14"/>
          <p:cNvCxnSpPr/>
          <p:nvPr/>
        </p:nvCxnSpPr>
        <p:spPr>
          <a:xfrm>
            <a:off x="-2598114" y="228677"/>
            <a:ext cx="3377485" cy="3360058"/>
          </a:xfrm>
          <a:prstGeom prst="straightConnector1">
            <a:avLst/>
          </a:prstGeom>
          <a:noFill/>
          <a:ln cap="flat" cmpd="sng" w="28575">
            <a:solidFill>
              <a:srgbClr val="8CA9AD"/>
            </a:solidFill>
            <a:prstDash val="solid"/>
            <a:round/>
            <a:headEnd len="sm" w="sm" type="none"/>
            <a:tailEnd len="sm" w="sm" type="none"/>
          </a:ln>
        </p:spPr>
      </p:cxnSp>
      <p:cxnSp>
        <p:nvCxnSpPr>
          <p:cNvPr id="502" name="Google Shape;502;p14"/>
          <p:cNvCxnSpPr/>
          <p:nvPr/>
        </p:nvCxnSpPr>
        <p:spPr>
          <a:xfrm>
            <a:off x="-2509797" y="905760"/>
            <a:ext cx="2628598" cy="2671969"/>
          </a:xfrm>
          <a:prstGeom prst="straightConnector1">
            <a:avLst/>
          </a:prstGeom>
          <a:noFill/>
          <a:ln cap="flat" cmpd="sng" w="28575">
            <a:solidFill>
              <a:srgbClr val="8CA9AD"/>
            </a:solidFill>
            <a:prstDash val="solid"/>
            <a:round/>
            <a:headEnd len="sm" w="sm" type="none"/>
            <a:tailEnd len="sm" w="sm" type="none"/>
          </a:ln>
        </p:spPr>
      </p:cxnSp>
      <p:grpSp>
        <p:nvGrpSpPr>
          <p:cNvPr id="503" name="Google Shape;503;p14"/>
          <p:cNvGrpSpPr/>
          <p:nvPr/>
        </p:nvGrpSpPr>
        <p:grpSpPr>
          <a:xfrm rot="-2700000">
            <a:off x="11386843" y="7201845"/>
            <a:ext cx="7415398" cy="3565095"/>
            <a:chOff x="0" y="0"/>
            <a:chExt cx="660400" cy="317500"/>
          </a:xfrm>
        </p:grpSpPr>
        <p:sp>
          <p:nvSpPr>
            <p:cNvPr id="504" name="Google Shape;504;p14"/>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4"/>
            <p:cNvSpPr txBox="1"/>
            <p:nvPr/>
          </p:nvSpPr>
          <p:spPr>
            <a:xfrm>
              <a:off x="0" y="136525"/>
              <a:ext cx="660400" cy="180975"/>
            </a:xfrm>
            <a:prstGeom prst="rect">
              <a:avLst/>
            </a:prstGeom>
            <a:noFill/>
            <a:ln>
              <a:noFill/>
            </a:ln>
          </p:spPr>
          <p:txBody>
            <a:bodyPr anchorCtr="0" anchor="ctr" bIns="50800" lIns="50800" spcFirstLastPara="1" rIns="50800" wrap="square" tIns="50800">
              <a:noAutofit/>
            </a:bodyPr>
            <a:lstStyle/>
            <a:p>
              <a:pPr indent="0" lvl="0" marL="0" marR="0" rtl="0" algn="ctr">
                <a:lnSpc>
                  <a:spcPct val="141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506" name="Google Shape;506;p14"/>
          <p:cNvCxnSpPr/>
          <p:nvPr/>
        </p:nvCxnSpPr>
        <p:spPr>
          <a:xfrm flipH="1" rot="10800000">
            <a:off x="14131544" y="7969488"/>
            <a:ext cx="5132702" cy="5185216"/>
          </a:xfrm>
          <a:prstGeom prst="straightConnector1">
            <a:avLst/>
          </a:prstGeom>
          <a:noFill/>
          <a:ln cap="flat" cmpd="sng" w="28575">
            <a:solidFill>
              <a:srgbClr val="8CA9AD"/>
            </a:solidFill>
            <a:prstDash val="solid"/>
            <a:round/>
            <a:headEnd len="sm" w="sm" type="none"/>
            <a:tailEnd len="sm" w="sm" type="none"/>
          </a:ln>
        </p:spPr>
      </p:cxnSp>
      <p:cxnSp>
        <p:nvCxnSpPr>
          <p:cNvPr id="507" name="Google Shape;507;p14"/>
          <p:cNvCxnSpPr/>
          <p:nvPr/>
        </p:nvCxnSpPr>
        <p:spPr>
          <a:xfrm flipH="1" rot="10800000">
            <a:off x="14444220" y="8329798"/>
            <a:ext cx="5038853" cy="5038853"/>
          </a:xfrm>
          <a:prstGeom prst="straightConnector1">
            <a:avLst/>
          </a:prstGeom>
          <a:noFill/>
          <a:ln cap="flat" cmpd="sng" w="28575">
            <a:solidFill>
              <a:srgbClr val="8CA9AD"/>
            </a:solidFill>
            <a:prstDash val="solid"/>
            <a:round/>
            <a:headEnd len="sm" w="sm" type="none"/>
            <a:tailEnd len="sm" w="sm" type="none"/>
          </a:ln>
        </p:spPr>
      </p:cxnSp>
      <p:cxnSp>
        <p:nvCxnSpPr>
          <p:cNvPr id="508" name="Google Shape;508;p14"/>
          <p:cNvCxnSpPr/>
          <p:nvPr/>
        </p:nvCxnSpPr>
        <p:spPr>
          <a:xfrm flipH="1" rot="10800000">
            <a:off x="14802690" y="8681112"/>
            <a:ext cx="4867141" cy="4867141"/>
          </a:xfrm>
          <a:prstGeom prst="straightConnector1">
            <a:avLst/>
          </a:prstGeom>
          <a:noFill/>
          <a:ln cap="flat" cmpd="sng" w="28575">
            <a:solidFill>
              <a:srgbClr val="8CA9AD"/>
            </a:solidFill>
            <a:prstDash val="solid"/>
            <a:round/>
            <a:headEnd len="sm" w="sm" type="none"/>
            <a:tailEnd len="sm" w="sm" type="none"/>
          </a:ln>
        </p:spPr>
      </p:cxnSp>
      <p:sp>
        <p:nvSpPr>
          <p:cNvPr id="509" name="Google Shape;509;p14"/>
          <p:cNvSpPr/>
          <p:nvPr/>
        </p:nvSpPr>
        <p:spPr>
          <a:xfrm>
            <a:off x="361270" y="5545945"/>
            <a:ext cx="8364629" cy="5485043"/>
          </a:xfrm>
          <a:custGeom>
            <a:rect b="b" l="l" r="r" t="t"/>
            <a:pathLst>
              <a:path extrusionOk="0" h="5485043" w="8364629">
                <a:moveTo>
                  <a:pt x="0" y="0"/>
                </a:moveTo>
                <a:lnTo>
                  <a:pt x="8364629" y="0"/>
                </a:lnTo>
                <a:lnTo>
                  <a:pt x="8364629" y="5485043"/>
                </a:lnTo>
                <a:lnTo>
                  <a:pt x="0" y="5485043"/>
                </a:lnTo>
                <a:lnTo>
                  <a:pt x="0" y="0"/>
                </a:lnTo>
                <a:close/>
              </a:path>
            </a:pathLst>
          </a:custGeom>
          <a:blipFill rotWithShape="1">
            <a:blip r:embed="rId3">
              <a:alphaModFix/>
            </a:blip>
            <a:stretch>
              <a:fillRect b="-23915" l="0" r="-7940" t="-7668"/>
            </a:stretch>
          </a:blipFill>
          <a:ln>
            <a:noFill/>
          </a:ln>
        </p:spPr>
      </p:sp>
      <p:sp>
        <p:nvSpPr>
          <p:cNvPr id="510" name="Google Shape;510;p14"/>
          <p:cNvSpPr/>
          <p:nvPr/>
        </p:nvSpPr>
        <p:spPr>
          <a:xfrm>
            <a:off x="9420086" y="6213355"/>
            <a:ext cx="10765210" cy="4073645"/>
          </a:xfrm>
          <a:custGeom>
            <a:rect b="b" l="l" r="r" t="t"/>
            <a:pathLst>
              <a:path extrusionOk="0" h="4073645" w="10765210">
                <a:moveTo>
                  <a:pt x="0" y="0"/>
                </a:moveTo>
                <a:lnTo>
                  <a:pt x="10765209" y="0"/>
                </a:lnTo>
                <a:lnTo>
                  <a:pt x="10765209" y="4073645"/>
                </a:lnTo>
                <a:lnTo>
                  <a:pt x="0" y="4073645"/>
                </a:lnTo>
                <a:lnTo>
                  <a:pt x="0" y="0"/>
                </a:lnTo>
                <a:close/>
              </a:path>
            </a:pathLst>
          </a:custGeom>
          <a:blipFill rotWithShape="1">
            <a:blip r:embed="rId4">
              <a:alphaModFix/>
            </a:blip>
            <a:stretch>
              <a:fillRect b="0" l="-956" r="-955" t="0"/>
            </a:stretch>
          </a:blipFill>
          <a:ln>
            <a:noFill/>
          </a:ln>
        </p:spPr>
      </p:sp>
      <p:sp>
        <p:nvSpPr>
          <p:cNvPr id="511" name="Google Shape;511;p14"/>
          <p:cNvSpPr/>
          <p:nvPr/>
        </p:nvSpPr>
        <p:spPr>
          <a:xfrm>
            <a:off x="11500914" y="3853163"/>
            <a:ext cx="5886613" cy="1910137"/>
          </a:xfrm>
          <a:custGeom>
            <a:rect b="b" l="l" r="r" t="t"/>
            <a:pathLst>
              <a:path extrusionOk="0" h="1910137" w="5886613">
                <a:moveTo>
                  <a:pt x="0" y="0"/>
                </a:moveTo>
                <a:lnTo>
                  <a:pt x="5886613" y="0"/>
                </a:lnTo>
                <a:lnTo>
                  <a:pt x="5886613" y="1910137"/>
                </a:lnTo>
                <a:lnTo>
                  <a:pt x="0" y="1910137"/>
                </a:lnTo>
                <a:lnTo>
                  <a:pt x="0" y="0"/>
                </a:lnTo>
                <a:close/>
              </a:path>
            </a:pathLst>
          </a:custGeom>
          <a:blipFill rotWithShape="1">
            <a:blip r:embed="rId5">
              <a:alphaModFix/>
            </a:blip>
            <a:stretch>
              <a:fillRect b="0" l="-5698" r="-76073" t="0"/>
            </a:stretch>
          </a:blipFill>
          <a:ln>
            <a:noFill/>
          </a:ln>
        </p:spPr>
      </p:sp>
      <p:sp>
        <p:nvSpPr>
          <p:cNvPr id="512" name="Google Shape;512;p14"/>
          <p:cNvSpPr txBox="1"/>
          <p:nvPr/>
        </p:nvSpPr>
        <p:spPr>
          <a:xfrm>
            <a:off x="1339718" y="736600"/>
            <a:ext cx="14193196" cy="129857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5000" u="none" cap="none" strike="noStrike">
                <a:solidFill>
                  <a:srgbClr val="227C9D"/>
                </a:solidFill>
                <a:latin typeface="Arial"/>
                <a:ea typeface="Arial"/>
                <a:cs typeface="Arial"/>
                <a:sym typeface="Arial"/>
              </a:rPr>
              <a:t>CÁC BƯỚC CẤU HÌNH RADIUS SERVER TRÊN HỆ ĐIỀU HÀNH LINUX</a:t>
            </a:r>
            <a:endParaRPr/>
          </a:p>
        </p:txBody>
      </p:sp>
      <p:sp>
        <p:nvSpPr>
          <p:cNvPr id="513" name="Google Shape;513;p14"/>
          <p:cNvSpPr txBox="1"/>
          <p:nvPr/>
        </p:nvSpPr>
        <p:spPr>
          <a:xfrm>
            <a:off x="361270" y="2022634"/>
            <a:ext cx="16230600" cy="3151251"/>
          </a:xfrm>
          <a:prstGeom prst="rect">
            <a:avLst/>
          </a:prstGeom>
          <a:noFill/>
          <a:ln>
            <a:noFill/>
          </a:ln>
        </p:spPr>
        <p:txBody>
          <a:bodyPr anchorCtr="0" anchor="t" bIns="0" lIns="0" spcFirstLastPara="1" rIns="0" wrap="square" tIns="0">
            <a:spAutoFit/>
          </a:bodyPr>
          <a:lstStyle/>
          <a:p>
            <a:pPr indent="-345439" lvl="1" marL="690881" marR="0" rtl="0" algn="just">
              <a:lnSpc>
                <a:spcPct val="111000"/>
              </a:lnSpc>
              <a:spcBef>
                <a:spcPts val="0"/>
              </a:spcBef>
              <a:spcAft>
                <a:spcPts val="0"/>
              </a:spcAft>
              <a:buClr>
                <a:srgbClr val="000000"/>
              </a:buClr>
              <a:buSzPts val="3200"/>
              <a:buFont typeface="Arial"/>
              <a:buChar char="•"/>
            </a:pPr>
            <a:r>
              <a:rPr b="0" i="0" lang="en-US" sz="3200" u="none" cap="none" strike="noStrike">
                <a:solidFill>
                  <a:srgbClr val="000000"/>
                </a:solidFill>
                <a:latin typeface="Cambria"/>
                <a:ea typeface="Cambria"/>
                <a:cs typeface="Cambria"/>
                <a:sym typeface="Cambria"/>
              </a:rPr>
              <a:t>Bước 1: Cài đặt freeradius qua lệnh apt trên kali linux</a:t>
            </a:r>
            <a:endParaRPr/>
          </a:p>
          <a:p>
            <a:pPr indent="0" lvl="0" marL="0" marR="0" rtl="0" algn="just">
              <a:lnSpc>
                <a:spcPct val="111000"/>
              </a:lnSpc>
              <a:spcBef>
                <a:spcPts val="0"/>
              </a:spcBef>
              <a:spcAft>
                <a:spcPts val="0"/>
              </a:spcAft>
              <a:buNone/>
            </a:pPr>
            <a:r>
              <a:t/>
            </a:r>
            <a:endParaRPr b="0" i="0" sz="3200" u="none" cap="none" strike="noStrike">
              <a:solidFill>
                <a:srgbClr val="000000"/>
              </a:solidFill>
              <a:latin typeface="Cambria"/>
              <a:ea typeface="Cambria"/>
              <a:cs typeface="Cambria"/>
              <a:sym typeface="Cambria"/>
            </a:endParaRPr>
          </a:p>
          <a:p>
            <a:pPr indent="-345439" lvl="1" marL="690881" marR="0" rtl="0" algn="just">
              <a:lnSpc>
                <a:spcPct val="111000"/>
              </a:lnSpc>
              <a:spcBef>
                <a:spcPts val="0"/>
              </a:spcBef>
              <a:spcAft>
                <a:spcPts val="0"/>
              </a:spcAft>
              <a:buClr>
                <a:srgbClr val="000000"/>
              </a:buClr>
              <a:buSzPts val="3200"/>
              <a:buFont typeface="Arial"/>
              <a:buChar char="•"/>
            </a:pPr>
            <a:r>
              <a:rPr b="0" i="0" lang="en-US" sz="3200" u="none" cap="none" strike="noStrike">
                <a:solidFill>
                  <a:srgbClr val="000000"/>
                </a:solidFill>
                <a:latin typeface="Cambria"/>
                <a:ea typeface="Cambria"/>
                <a:cs typeface="Cambria"/>
                <a:sym typeface="Cambria"/>
              </a:rPr>
              <a:t>Bước 2: Chỉnh sửa cấu hình cấu hình máy khách Freeradius</a:t>
            </a:r>
            <a:endParaRPr/>
          </a:p>
          <a:p>
            <a:pPr indent="0" lvl="0" marL="0" marR="0" rtl="0" algn="just">
              <a:lnSpc>
                <a:spcPct val="111000"/>
              </a:lnSpc>
              <a:spcBef>
                <a:spcPts val="0"/>
              </a:spcBef>
              <a:spcAft>
                <a:spcPts val="0"/>
              </a:spcAft>
              <a:buNone/>
            </a:pPr>
            <a:r>
              <a:t/>
            </a:r>
            <a:endParaRPr b="0" i="0" sz="3200" u="none" cap="none" strike="noStrike">
              <a:solidFill>
                <a:srgbClr val="000000"/>
              </a:solidFill>
              <a:latin typeface="Cambria"/>
              <a:ea typeface="Cambria"/>
              <a:cs typeface="Cambria"/>
              <a:sym typeface="Cambria"/>
            </a:endParaRPr>
          </a:p>
          <a:p>
            <a:pPr indent="-345439" lvl="1" marL="690881" marR="0" rtl="0" algn="just">
              <a:lnSpc>
                <a:spcPct val="111000"/>
              </a:lnSpc>
              <a:spcBef>
                <a:spcPts val="0"/>
              </a:spcBef>
              <a:spcAft>
                <a:spcPts val="0"/>
              </a:spcAft>
              <a:buClr>
                <a:srgbClr val="000000"/>
              </a:buClr>
              <a:buSzPts val="3200"/>
              <a:buFont typeface="Arial"/>
              <a:buChar char="•"/>
            </a:pPr>
            <a:r>
              <a:rPr b="0" i="0" lang="en-US" sz="3200" u="none" cap="none" strike="noStrike">
                <a:solidFill>
                  <a:srgbClr val="000000"/>
                </a:solidFill>
                <a:latin typeface="Cambria"/>
                <a:ea typeface="Cambria"/>
                <a:cs typeface="Cambria"/>
                <a:sym typeface="Cambria"/>
              </a:rPr>
              <a:t>Bước 3: chỉnh sửa cấu hình eap bật tls</a:t>
            </a:r>
            <a:endParaRPr/>
          </a:p>
          <a:p>
            <a:pPr indent="0" lvl="0" marL="0" marR="0" rtl="0" algn="just">
              <a:lnSpc>
                <a:spcPct val="111000"/>
              </a:lnSpc>
              <a:spcBef>
                <a:spcPts val="0"/>
              </a:spcBef>
              <a:spcAft>
                <a:spcPts val="0"/>
              </a:spcAft>
              <a:buNone/>
            </a:pPr>
            <a:r>
              <a:t/>
            </a:r>
            <a:endParaRPr b="0" i="0" sz="3200" u="none" cap="none" strike="noStrike">
              <a:solidFill>
                <a:srgbClr val="000000"/>
              </a:solidFill>
              <a:latin typeface="Cambria"/>
              <a:ea typeface="Cambria"/>
              <a:cs typeface="Cambria"/>
              <a:sym typeface="Cambria"/>
            </a:endParaRPr>
          </a:p>
          <a:p>
            <a:pPr indent="-345439" lvl="1" marL="690881" marR="0" rtl="0" algn="just">
              <a:lnSpc>
                <a:spcPct val="111000"/>
              </a:lnSpc>
              <a:spcBef>
                <a:spcPts val="0"/>
              </a:spcBef>
              <a:spcAft>
                <a:spcPts val="0"/>
              </a:spcAft>
              <a:buClr>
                <a:srgbClr val="000000"/>
              </a:buClr>
              <a:buSzPts val="3200"/>
              <a:buFont typeface="Arial"/>
              <a:buChar char="•"/>
            </a:pPr>
            <a:r>
              <a:rPr b="0" i="0" lang="en-US" sz="3200" u="none" cap="none" strike="noStrike">
                <a:solidFill>
                  <a:srgbClr val="000000"/>
                </a:solidFill>
                <a:latin typeface="Cambria"/>
                <a:ea typeface="Cambria"/>
                <a:cs typeface="Cambria"/>
                <a:sym typeface="Cambria"/>
              </a:rPr>
              <a:t>Bước 4: chạy máy chủ Freeradius</a:t>
            </a:r>
            <a:endParaRPr/>
          </a:p>
        </p:txBody>
      </p:sp>
      <p:sp>
        <p:nvSpPr>
          <p:cNvPr id="514" name="Google Shape;514;p14"/>
          <p:cNvSpPr txBox="1"/>
          <p:nvPr/>
        </p:nvSpPr>
        <p:spPr>
          <a:xfrm>
            <a:off x="17178425" y="9458176"/>
            <a:ext cx="323525" cy="340616"/>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0" i="0" lang="en-US" sz="2300" u="none" cap="none" strike="noStrike">
                <a:solidFill>
                  <a:srgbClr val="FFFFFF"/>
                </a:solidFill>
                <a:latin typeface="Cambria"/>
                <a:ea typeface="Cambria"/>
                <a:cs typeface="Cambria"/>
                <a:sym typeface="Cambria"/>
              </a:rPr>
              <a:t>14</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grpSp>
        <p:nvGrpSpPr>
          <p:cNvPr id="519" name="Google Shape;519;p15"/>
          <p:cNvGrpSpPr/>
          <p:nvPr/>
        </p:nvGrpSpPr>
        <p:grpSpPr>
          <a:xfrm rot="2700000">
            <a:off x="-1376391" y="-3093321"/>
            <a:ext cx="7415398" cy="3565095"/>
            <a:chOff x="0" y="0"/>
            <a:chExt cx="660400" cy="317500"/>
          </a:xfrm>
        </p:grpSpPr>
        <p:sp>
          <p:nvSpPr>
            <p:cNvPr id="520" name="Google Shape;520;p15"/>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5"/>
            <p:cNvSpPr txBox="1"/>
            <p:nvPr/>
          </p:nvSpPr>
          <p:spPr>
            <a:xfrm>
              <a:off x="0" y="136525"/>
              <a:ext cx="660400" cy="180975"/>
            </a:xfrm>
            <a:prstGeom prst="rect">
              <a:avLst/>
            </a:prstGeom>
            <a:noFill/>
            <a:ln>
              <a:noFill/>
            </a:ln>
          </p:spPr>
          <p:txBody>
            <a:bodyPr anchorCtr="0" anchor="ctr" bIns="50800" lIns="50800" spcFirstLastPara="1" rIns="50800" wrap="square" tIns="50800">
              <a:noAutofit/>
            </a:bodyPr>
            <a:lstStyle/>
            <a:p>
              <a:pPr indent="0" lvl="0" marL="0" marR="0" rtl="0" algn="ctr">
                <a:lnSpc>
                  <a:spcPct val="141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522" name="Google Shape;522;p15"/>
          <p:cNvCxnSpPr/>
          <p:nvPr/>
        </p:nvCxnSpPr>
        <p:spPr>
          <a:xfrm>
            <a:off x="-1839005" y="-2273771"/>
            <a:ext cx="5185216" cy="5132702"/>
          </a:xfrm>
          <a:prstGeom prst="straightConnector1">
            <a:avLst/>
          </a:prstGeom>
          <a:noFill/>
          <a:ln cap="flat" cmpd="sng" w="28575">
            <a:solidFill>
              <a:srgbClr val="8CA9AD"/>
            </a:solidFill>
            <a:prstDash val="solid"/>
            <a:round/>
            <a:headEnd len="sm" w="sm" type="none"/>
            <a:tailEnd len="sm" w="sm" type="none"/>
          </a:ln>
        </p:spPr>
      </p:cxnSp>
      <p:cxnSp>
        <p:nvCxnSpPr>
          <p:cNvPr id="523" name="Google Shape;523;p15"/>
          <p:cNvCxnSpPr/>
          <p:nvPr/>
        </p:nvCxnSpPr>
        <p:spPr>
          <a:xfrm>
            <a:off x="-2052951" y="-1961095"/>
            <a:ext cx="5038853" cy="5038853"/>
          </a:xfrm>
          <a:prstGeom prst="straightConnector1">
            <a:avLst/>
          </a:prstGeom>
          <a:noFill/>
          <a:ln cap="flat" cmpd="sng" w="28575">
            <a:solidFill>
              <a:srgbClr val="8CA9AD"/>
            </a:solidFill>
            <a:prstDash val="solid"/>
            <a:round/>
            <a:headEnd len="sm" w="sm" type="none"/>
            <a:tailEnd len="sm" w="sm" type="none"/>
          </a:ln>
        </p:spPr>
      </p:cxnSp>
      <p:cxnSp>
        <p:nvCxnSpPr>
          <p:cNvPr id="524" name="Google Shape;524;p15"/>
          <p:cNvCxnSpPr/>
          <p:nvPr/>
        </p:nvCxnSpPr>
        <p:spPr>
          <a:xfrm>
            <a:off x="-2232553" y="-1602625"/>
            <a:ext cx="4867141" cy="4867141"/>
          </a:xfrm>
          <a:prstGeom prst="straightConnector1">
            <a:avLst/>
          </a:prstGeom>
          <a:noFill/>
          <a:ln cap="flat" cmpd="sng" w="28575">
            <a:solidFill>
              <a:srgbClr val="8CA9AD"/>
            </a:solidFill>
            <a:prstDash val="solid"/>
            <a:round/>
            <a:headEnd len="sm" w="sm" type="none"/>
            <a:tailEnd len="sm" w="sm" type="none"/>
          </a:ln>
        </p:spPr>
      </p:cxnSp>
      <p:cxnSp>
        <p:nvCxnSpPr>
          <p:cNvPr id="525" name="Google Shape;525;p15"/>
          <p:cNvCxnSpPr/>
          <p:nvPr/>
        </p:nvCxnSpPr>
        <p:spPr>
          <a:xfrm>
            <a:off x="-2359208" y="-1216357"/>
            <a:ext cx="4690515" cy="4690515"/>
          </a:xfrm>
          <a:prstGeom prst="straightConnector1">
            <a:avLst/>
          </a:prstGeom>
          <a:noFill/>
          <a:ln cap="flat" cmpd="sng" w="28575">
            <a:solidFill>
              <a:srgbClr val="8CA9AD"/>
            </a:solidFill>
            <a:prstDash val="solid"/>
            <a:round/>
            <a:headEnd len="sm" w="sm" type="none"/>
            <a:tailEnd len="sm" w="sm" type="none"/>
          </a:ln>
        </p:spPr>
      </p:cxnSp>
      <p:cxnSp>
        <p:nvCxnSpPr>
          <p:cNvPr id="526" name="Google Shape;526;p15"/>
          <p:cNvCxnSpPr/>
          <p:nvPr/>
        </p:nvCxnSpPr>
        <p:spPr>
          <a:xfrm>
            <a:off x="-2503062" y="-776680"/>
            <a:ext cx="4347674" cy="4347674"/>
          </a:xfrm>
          <a:prstGeom prst="straightConnector1">
            <a:avLst/>
          </a:prstGeom>
          <a:noFill/>
          <a:ln cap="flat" cmpd="sng" w="28575">
            <a:solidFill>
              <a:srgbClr val="8CA9AD"/>
            </a:solidFill>
            <a:prstDash val="solid"/>
            <a:round/>
            <a:headEnd len="sm" w="sm" type="none"/>
            <a:tailEnd len="sm" w="sm" type="none"/>
          </a:ln>
        </p:spPr>
      </p:cxnSp>
      <p:cxnSp>
        <p:nvCxnSpPr>
          <p:cNvPr id="527" name="Google Shape;527;p15"/>
          <p:cNvCxnSpPr/>
          <p:nvPr/>
        </p:nvCxnSpPr>
        <p:spPr>
          <a:xfrm>
            <a:off x="-2623881" y="-332957"/>
            <a:ext cx="3963599" cy="3985594"/>
          </a:xfrm>
          <a:prstGeom prst="straightConnector1">
            <a:avLst/>
          </a:prstGeom>
          <a:noFill/>
          <a:ln cap="flat" cmpd="sng" w="28575">
            <a:solidFill>
              <a:srgbClr val="8CA9AD"/>
            </a:solidFill>
            <a:prstDash val="solid"/>
            <a:round/>
            <a:headEnd len="sm" w="sm" type="none"/>
            <a:tailEnd len="sm" w="sm" type="none"/>
          </a:ln>
        </p:spPr>
      </p:cxnSp>
      <p:cxnSp>
        <p:nvCxnSpPr>
          <p:cNvPr id="528" name="Google Shape;528;p15"/>
          <p:cNvCxnSpPr/>
          <p:nvPr/>
        </p:nvCxnSpPr>
        <p:spPr>
          <a:xfrm>
            <a:off x="-2598114" y="228677"/>
            <a:ext cx="3377485" cy="3360058"/>
          </a:xfrm>
          <a:prstGeom prst="straightConnector1">
            <a:avLst/>
          </a:prstGeom>
          <a:noFill/>
          <a:ln cap="flat" cmpd="sng" w="28575">
            <a:solidFill>
              <a:srgbClr val="8CA9AD"/>
            </a:solidFill>
            <a:prstDash val="solid"/>
            <a:round/>
            <a:headEnd len="sm" w="sm" type="none"/>
            <a:tailEnd len="sm" w="sm" type="none"/>
          </a:ln>
        </p:spPr>
      </p:cxnSp>
      <p:cxnSp>
        <p:nvCxnSpPr>
          <p:cNvPr id="529" name="Google Shape;529;p15"/>
          <p:cNvCxnSpPr/>
          <p:nvPr/>
        </p:nvCxnSpPr>
        <p:spPr>
          <a:xfrm>
            <a:off x="-2509797" y="905760"/>
            <a:ext cx="2628598" cy="2671969"/>
          </a:xfrm>
          <a:prstGeom prst="straightConnector1">
            <a:avLst/>
          </a:prstGeom>
          <a:noFill/>
          <a:ln cap="flat" cmpd="sng" w="28575">
            <a:solidFill>
              <a:srgbClr val="8CA9AD"/>
            </a:solidFill>
            <a:prstDash val="solid"/>
            <a:round/>
            <a:headEnd len="sm" w="sm" type="none"/>
            <a:tailEnd len="sm" w="sm" type="none"/>
          </a:ln>
        </p:spPr>
      </p:cxnSp>
      <p:grpSp>
        <p:nvGrpSpPr>
          <p:cNvPr id="530" name="Google Shape;530;p15"/>
          <p:cNvGrpSpPr/>
          <p:nvPr/>
        </p:nvGrpSpPr>
        <p:grpSpPr>
          <a:xfrm rot="-2700000">
            <a:off x="11386843" y="7201845"/>
            <a:ext cx="7415398" cy="3565095"/>
            <a:chOff x="0" y="0"/>
            <a:chExt cx="660400" cy="317500"/>
          </a:xfrm>
        </p:grpSpPr>
        <p:sp>
          <p:nvSpPr>
            <p:cNvPr id="531" name="Google Shape;531;p15"/>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5"/>
            <p:cNvSpPr txBox="1"/>
            <p:nvPr/>
          </p:nvSpPr>
          <p:spPr>
            <a:xfrm>
              <a:off x="0" y="136525"/>
              <a:ext cx="660400" cy="180975"/>
            </a:xfrm>
            <a:prstGeom prst="rect">
              <a:avLst/>
            </a:prstGeom>
            <a:noFill/>
            <a:ln>
              <a:noFill/>
            </a:ln>
          </p:spPr>
          <p:txBody>
            <a:bodyPr anchorCtr="0" anchor="ctr" bIns="50800" lIns="50800" spcFirstLastPara="1" rIns="50800" wrap="square" tIns="50800">
              <a:noAutofit/>
            </a:bodyPr>
            <a:lstStyle/>
            <a:p>
              <a:pPr indent="0" lvl="0" marL="0" marR="0" rtl="0" algn="ctr">
                <a:lnSpc>
                  <a:spcPct val="141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533" name="Google Shape;533;p15"/>
          <p:cNvCxnSpPr/>
          <p:nvPr/>
        </p:nvCxnSpPr>
        <p:spPr>
          <a:xfrm flipH="1" rot="10800000">
            <a:off x="14131544" y="7969488"/>
            <a:ext cx="5132702" cy="5185216"/>
          </a:xfrm>
          <a:prstGeom prst="straightConnector1">
            <a:avLst/>
          </a:prstGeom>
          <a:noFill/>
          <a:ln cap="flat" cmpd="sng" w="28575">
            <a:solidFill>
              <a:srgbClr val="8CA9AD"/>
            </a:solidFill>
            <a:prstDash val="solid"/>
            <a:round/>
            <a:headEnd len="sm" w="sm" type="none"/>
            <a:tailEnd len="sm" w="sm" type="none"/>
          </a:ln>
        </p:spPr>
      </p:cxnSp>
      <p:cxnSp>
        <p:nvCxnSpPr>
          <p:cNvPr id="534" name="Google Shape;534;p15"/>
          <p:cNvCxnSpPr/>
          <p:nvPr/>
        </p:nvCxnSpPr>
        <p:spPr>
          <a:xfrm flipH="1" rot="10800000">
            <a:off x="14444220" y="8329798"/>
            <a:ext cx="5038853" cy="5038853"/>
          </a:xfrm>
          <a:prstGeom prst="straightConnector1">
            <a:avLst/>
          </a:prstGeom>
          <a:noFill/>
          <a:ln cap="flat" cmpd="sng" w="28575">
            <a:solidFill>
              <a:srgbClr val="8CA9AD"/>
            </a:solidFill>
            <a:prstDash val="solid"/>
            <a:round/>
            <a:headEnd len="sm" w="sm" type="none"/>
            <a:tailEnd len="sm" w="sm" type="none"/>
          </a:ln>
        </p:spPr>
      </p:cxnSp>
      <p:cxnSp>
        <p:nvCxnSpPr>
          <p:cNvPr id="535" name="Google Shape;535;p15"/>
          <p:cNvCxnSpPr/>
          <p:nvPr/>
        </p:nvCxnSpPr>
        <p:spPr>
          <a:xfrm flipH="1" rot="10800000">
            <a:off x="14802690" y="8681112"/>
            <a:ext cx="4867141" cy="4867141"/>
          </a:xfrm>
          <a:prstGeom prst="straightConnector1">
            <a:avLst/>
          </a:prstGeom>
          <a:noFill/>
          <a:ln cap="flat" cmpd="sng" w="28575">
            <a:solidFill>
              <a:srgbClr val="8CA9AD"/>
            </a:solidFill>
            <a:prstDash val="solid"/>
            <a:round/>
            <a:headEnd len="sm" w="sm" type="none"/>
            <a:tailEnd len="sm" w="sm" type="none"/>
          </a:ln>
        </p:spPr>
      </p:cxnSp>
      <p:sp>
        <p:nvSpPr>
          <p:cNvPr id="536" name="Google Shape;536;p15"/>
          <p:cNvSpPr/>
          <p:nvPr/>
        </p:nvSpPr>
        <p:spPr>
          <a:xfrm>
            <a:off x="118801" y="4195042"/>
            <a:ext cx="9025199" cy="2802047"/>
          </a:xfrm>
          <a:custGeom>
            <a:rect b="b" l="l" r="r" t="t"/>
            <a:pathLst>
              <a:path extrusionOk="0" h="2802047" w="9025199">
                <a:moveTo>
                  <a:pt x="0" y="0"/>
                </a:moveTo>
                <a:lnTo>
                  <a:pt x="9025199" y="0"/>
                </a:lnTo>
                <a:lnTo>
                  <a:pt x="9025199" y="2802048"/>
                </a:lnTo>
                <a:lnTo>
                  <a:pt x="0" y="2802048"/>
                </a:lnTo>
                <a:lnTo>
                  <a:pt x="0" y="0"/>
                </a:lnTo>
                <a:close/>
              </a:path>
            </a:pathLst>
          </a:custGeom>
          <a:blipFill rotWithShape="1">
            <a:blip r:embed="rId3">
              <a:alphaModFix/>
            </a:blip>
            <a:stretch>
              <a:fillRect b="0" l="0" r="0" t="0"/>
            </a:stretch>
          </a:blipFill>
          <a:ln>
            <a:noFill/>
          </a:ln>
        </p:spPr>
      </p:sp>
      <p:sp>
        <p:nvSpPr>
          <p:cNvPr id="537" name="Google Shape;537;p15"/>
          <p:cNvSpPr/>
          <p:nvPr/>
        </p:nvSpPr>
        <p:spPr>
          <a:xfrm>
            <a:off x="1339718" y="7020684"/>
            <a:ext cx="5076036" cy="3320856"/>
          </a:xfrm>
          <a:custGeom>
            <a:rect b="b" l="l" r="r" t="t"/>
            <a:pathLst>
              <a:path extrusionOk="0" h="3320856" w="5076036">
                <a:moveTo>
                  <a:pt x="0" y="0"/>
                </a:moveTo>
                <a:lnTo>
                  <a:pt x="5076036" y="0"/>
                </a:lnTo>
                <a:lnTo>
                  <a:pt x="5076036" y="3320856"/>
                </a:lnTo>
                <a:lnTo>
                  <a:pt x="0" y="3320856"/>
                </a:lnTo>
                <a:lnTo>
                  <a:pt x="0" y="0"/>
                </a:lnTo>
                <a:close/>
              </a:path>
            </a:pathLst>
          </a:custGeom>
          <a:blipFill rotWithShape="1">
            <a:blip r:embed="rId4">
              <a:alphaModFix/>
            </a:blip>
            <a:stretch>
              <a:fillRect b="0" l="0" r="0" t="0"/>
            </a:stretch>
          </a:blipFill>
          <a:ln>
            <a:noFill/>
          </a:ln>
        </p:spPr>
      </p:sp>
      <p:sp>
        <p:nvSpPr>
          <p:cNvPr id="538" name="Google Shape;538;p15"/>
          <p:cNvSpPr/>
          <p:nvPr/>
        </p:nvSpPr>
        <p:spPr>
          <a:xfrm>
            <a:off x="10032232" y="4195042"/>
            <a:ext cx="8255768" cy="6091958"/>
          </a:xfrm>
          <a:custGeom>
            <a:rect b="b" l="l" r="r" t="t"/>
            <a:pathLst>
              <a:path extrusionOk="0" h="6091958" w="8255768">
                <a:moveTo>
                  <a:pt x="0" y="0"/>
                </a:moveTo>
                <a:lnTo>
                  <a:pt x="8255768" y="0"/>
                </a:lnTo>
                <a:lnTo>
                  <a:pt x="8255768" y="6091958"/>
                </a:lnTo>
                <a:lnTo>
                  <a:pt x="0" y="6091958"/>
                </a:lnTo>
                <a:lnTo>
                  <a:pt x="0" y="0"/>
                </a:lnTo>
                <a:close/>
              </a:path>
            </a:pathLst>
          </a:custGeom>
          <a:blipFill rotWithShape="1">
            <a:blip r:embed="rId5">
              <a:alphaModFix/>
            </a:blip>
            <a:stretch>
              <a:fillRect b="0" l="0" r="0" t="0"/>
            </a:stretch>
          </a:blipFill>
          <a:ln>
            <a:noFill/>
          </a:ln>
        </p:spPr>
      </p:sp>
      <p:sp>
        <p:nvSpPr>
          <p:cNvPr id="539" name="Google Shape;539;p15"/>
          <p:cNvSpPr txBox="1"/>
          <p:nvPr/>
        </p:nvSpPr>
        <p:spPr>
          <a:xfrm>
            <a:off x="1339718" y="736600"/>
            <a:ext cx="14193196" cy="129857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5000" u="none" cap="none" strike="noStrike">
                <a:solidFill>
                  <a:srgbClr val="227C9D"/>
                </a:solidFill>
                <a:latin typeface="Arial"/>
                <a:ea typeface="Arial"/>
                <a:cs typeface="Arial"/>
                <a:sym typeface="Arial"/>
              </a:rPr>
              <a:t>CÁC BƯỚC CẤU HÌNH PFSENSE ĐỂ KẾT NỐI ĐẾN RADIUS SERVER</a:t>
            </a:r>
            <a:endParaRPr/>
          </a:p>
        </p:txBody>
      </p:sp>
      <p:sp>
        <p:nvSpPr>
          <p:cNvPr id="540" name="Google Shape;540;p15"/>
          <p:cNvSpPr txBox="1"/>
          <p:nvPr/>
        </p:nvSpPr>
        <p:spPr>
          <a:xfrm>
            <a:off x="1339718" y="2443966"/>
            <a:ext cx="16230600" cy="1360551"/>
          </a:xfrm>
          <a:prstGeom prst="rect">
            <a:avLst/>
          </a:prstGeom>
          <a:noFill/>
          <a:ln>
            <a:noFill/>
          </a:ln>
        </p:spPr>
        <p:txBody>
          <a:bodyPr anchorCtr="0" anchor="t" bIns="0" lIns="0" spcFirstLastPara="1" rIns="0" wrap="square" tIns="0">
            <a:spAutoFit/>
          </a:bodyPr>
          <a:lstStyle/>
          <a:p>
            <a:pPr indent="-345439" lvl="1" marL="690881" marR="0" rtl="0" algn="just">
              <a:lnSpc>
                <a:spcPct val="111000"/>
              </a:lnSpc>
              <a:spcBef>
                <a:spcPts val="0"/>
              </a:spcBef>
              <a:spcAft>
                <a:spcPts val="0"/>
              </a:spcAft>
              <a:buClr>
                <a:srgbClr val="000000"/>
              </a:buClr>
              <a:buSzPts val="3200"/>
              <a:buFont typeface="Arial"/>
              <a:buChar char="•"/>
            </a:pPr>
            <a:r>
              <a:rPr b="0" i="0" lang="en-US" sz="3200" u="none" cap="none" strike="noStrike">
                <a:solidFill>
                  <a:srgbClr val="000000"/>
                </a:solidFill>
                <a:latin typeface="Cambria"/>
                <a:ea typeface="Cambria"/>
                <a:cs typeface="Cambria"/>
                <a:sym typeface="Cambria"/>
              </a:rPr>
              <a:t>Bước 1: Cấu hình System/</a:t>
            </a:r>
            <a:r>
              <a:rPr b="0" i="0" lang="en-US" sz="3200" u="sng" cap="none" strike="noStrike">
                <a:solidFill>
                  <a:srgbClr val="000000"/>
                </a:solidFill>
                <a:latin typeface="Cambria"/>
                <a:ea typeface="Cambria"/>
                <a:cs typeface="Cambria"/>
                <a:sym typeface="Cambria"/>
                <a:hlinkClick r:id="rId6">
                  <a:extLst>
                    <a:ext uri="{A12FA001-AC4F-418D-AE19-62706E023703}">
                      <ahyp:hlinkClr val="tx"/>
                    </a:ext>
                  </a:extLst>
                </a:hlinkClick>
              </a:rPr>
              <a:t>User </a:t>
            </a:r>
            <a:r>
              <a:rPr b="0" i="0" lang="en-US" sz="3200" u="none" cap="none" strike="noStrike">
                <a:solidFill>
                  <a:srgbClr val="000000"/>
                </a:solidFill>
                <a:latin typeface="Cambria"/>
                <a:ea typeface="Cambria"/>
                <a:cs typeface="Cambria"/>
                <a:sym typeface="Cambria"/>
              </a:rPr>
              <a:t>Manager/</a:t>
            </a:r>
            <a:r>
              <a:rPr b="0" i="0" lang="en-US" sz="3200" u="sng" cap="none" strike="noStrike">
                <a:solidFill>
                  <a:srgbClr val="000000"/>
                </a:solidFill>
                <a:latin typeface="Cambria"/>
                <a:ea typeface="Cambria"/>
                <a:cs typeface="Cambria"/>
                <a:sym typeface="Cambria"/>
                <a:hlinkClick r:id="rId7">
                  <a:extLst>
                    <a:ext uri="{A12FA001-AC4F-418D-AE19-62706E023703}">
                      <ahyp:hlinkClr val="tx"/>
                    </a:ext>
                  </a:extLst>
                </a:hlinkClick>
              </a:rPr>
              <a:t>Authentication Servers</a:t>
            </a:r>
            <a:endParaRPr/>
          </a:p>
          <a:p>
            <a:pPr indent="0" lvl="0" marL="0" marR="0" rtl="0" algn="just">
              <a:lnSpc>
                <a:spcPct val="111000"/>
              </a:lnSpc>
              <a:spcBef>
                <a:spcPts val="0"/>
              </a:spcBef>
              <a:spcAft>
                <a:spcPts val="0"/>
              </a:spcAft>
              <a:buNone/>
            </a:pPr>
            <a:r>
              <a:t/>
            </a:r>
            <a:endParaRPr b="0" i="0" sz="3200" u="sng" cap="none" strike="noStrike">
              <a:solidFill>
                <a:srgbClr val="000000"/>
              </a:solidFill>
              <a:latin typeface="Cambria"/>
              <a:ea typeface="Cambria"/>
              <a:cs typeface="Cambria"/>
              <a:sym typeface="Cambria"/>
              <a:hlinkClick r:id="rId8">
                <a:extLst>
                  <a:ext uri="{A12FA001-AC4F-418D-AE19-62706E023703}">
                    <ahyp:hlinkClr val="tx"/>
                  </a:ext>
                </a:extLst>
              </a:hlinkClick>
            </a:endParaRPr>
          </a:p>
          <a:p>
            <a:pPr indent="-345439" lvl="1" marL="690881" marR="0" rtl="0" algn="just">
              <a:lnSpc>
                <a:spcPct val="111000"/>
              </a:lnSpc>
              <a:spcBef>
                <a:spcPts val="0"/>
              </a:spcBef>
              <a:spcAft>
                <a:spcPts val="0"/>
              </a:spcAft>
              <a:buClr>
                <a:srgbClr val="000000"/>
              </a:buClr>
              <a:buSzPts val="3200"/>
              <a:buFont typeface="Arial"/>
              <a:buChar char="•"/>
            </a:pPr>
            <a:r>
              <a:rPr b="0" i="0" lang="en-US" sz="3200" u="none" cap="none" strike="noStrike">
                <a:solidFill>
                  <a:srgbClr val="000000"/>
                </a:solidFill>
                <a:latin typeface="Cambria"/>
                <a:ea typeface="Cambria"/>
                <a:cs typeface="Cambria"/>
                <a:sym typeface="Cambria"/>
              </a:rPr>
              <a:t>Bước 2: Cấu hình Captive Portal. Ở đây Captive Portal Zones của nhóm là wifi_nhom6.</a:t>
            </a:r>
            <a:endParaRPr/>
          </a:p>
        </p:txBody>
      </p:sp>
      <p:sp>
        <p:nvSpPr>
          <p:cNvPr id="541" name="Google Shape;541;p15"/>
          <p:cNvSpPr txBox="1"/>
          <p:nvPr/>
        </p:nvSpPr>
        <p:spPr>
          <a:xfrm>
            <a:off x="17178425" y="9458176"/>
            <a:ext cx="323525" cy="340616"/>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0" i="0" lang="en-US" sz="2300" u="none" cap="none" strike="noStrike">
                <a:solidFill>
                  <a:srgbClr val="000000"/>
                </a:solidFill>
                <a:latin typeface="Cambria"/>
                <a:ea typeface="Cambria"/>
                <a:cs typeface="Cambria"/>
                <a:sym typeface="Cambria"/>
              </a:rPr>
              <a:t>15</a:t>
            </a:r>
            <a:endParaRPr/>
          </a:p>
        </p:txBody>
      </p:sp>
      <p:sp>
        <p:nvSpPr>
          <p:cNvPr id="542" name="Google Shape;542;p15"/>
          <p:cNvSpPr txBox="1"/>
          <p:nvPr/>
        </p:nvSpPr>
        <p:spPr>
          <a:xfrm>
            <a:off x="17178425" y="9458176"/>
            <a:ext cx="323525" cy="340616"/>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0" i="0" lang="en-US" sz="2300" u="none" cap="none" strike="noStrike">
                <a:solidFill>
                  <a:srgbClr val="000000"/>
                </a:solidFill>
                <a:latin typeface="Cambria"/>
                <a:ea typeface="Cambria"/>
                <a:cs typeface="Cambria"/>
                <a:sym typeface="Cambria"/>
              </a:rPr>
              <a:t>15</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grpSp>
        <p:nvGrpSpPr>
          <p:cNvPr id="547" name="Google Shape;547;p16"/>
          <p:cNvGrpSpPr/>
          <p:nvPr/>
        </p:nvGrpSpPr>
        <p:grpSpPr>
          <a:xfrm rot="2700000">
            <a:off x="-1376391" y="-3093321"/>
            <a:ext cx="7415398" cy="3565095"/>
            <a:chOff x="0" y="0"/>
            <a:chExt cx="660400" cy="317500"/>
          </a:xfrm>
        </p:grpSpPr>
        <p:sp>
          <p:nvSpPr>
            <p:cNvPr id="548" name="Google Shape;548;p16"/>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6"/>
            <p:cNvSpPr txBox="1"/>
            <p:nvPr/>
          </p:nvSpPr>
          <p:spPr>
            <a:xfrm>
              <a:off x="0" y="136525"/>
              <a:ext cx="660400" cy="180975"/>
            </a:xfrm>
            <a:prstGeom prst="rect">
              <a:avLst/>
            </a:prstGeom>
            <a:noFill/>
            <a:ln>
              <a:noFill/>
            </a:ln>
          </p:spPr>
          <p:txBody>
            <a:bodyPr anchorCtr="0" anchor="ctr" bIns="50800" lIns="50800" spcFirstLastPara="1" rIns="50800" wrap="square" tIns="50800">
              <a:noAutofit/>
            </a:bodyPr>
            <a:lstStyle/>
            <a:p>
              <a:pPr indent="0" lvl="0" marL="0" marR="0" rtl="0" algn="ctr">
                <a:lnSpc>
                  <a:spcPct val="141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550" name="Google Shape;550;p16"/>
          <p:cNvCxnSpPr/>
          <p:nvPr/>
        </p:nvCxnSpPr>
        <p:spPr>
          <a:xfrm>
            <a:off x="-1839005" y="-2273771"/>
            <a:ext cx="5185216" cy="5132702"/>
          </a:xfrm>
          <a:prstGeom prst="straightConnector1">
            <a:avLst/>
          </a:prstGeom>
          <a:noFill/>
          <a:ln cap="flat" cmpd="sng" w="28575">
            <a:solidFill>
              <a:srgbClr val="8CA9AD"/>
            </a:solidFill>
            <a:prstDash val="solid"/>
            <a:round/>
            <a:headEnd len="sm" w="sm" type="none"/>
            <a:tailEnd len="sm" w="sm" type="none"/>
          </a:ln>
        </p:spPr>
      </p:cxnSp>
      <p:cxnSp>
        <p:nvCxnSpPr>
          <p:cNvPr id="551" name="Google Shape;551;p16"/>
          <p:cNvCxnSpPr/>
          <p:nvPr/>
        </p:nvCxnSpPr>
        <p:spPr>
          <a:xfrm>
            <a:off x="-2052951" y="-1961095"/>
            <a:ext cx="5038853" cy="5038853"/>
          </a:xfrm>
          <a:prstGeom prst="straightConnector1">
            <a:avLst/>
          </a:prstGeom>
          <a:noFill/>
          <a:ln cap="flat" cmpd="sng" w="28575">
            <a:solidFill>
              <a:srgbClr val="8CA9AD"/>
            </a:solidFill>
            <a:prstDash val="solid"/>
            <a:round/>
            <a:headEnd len="sm" w="sm" type="none"/>
            <a:tailEnd len="sm" w="sm" type="none"/>
          </a:ln>
        </p:spPr>
      </p:cxnSp>
      <p:cxnSp>
        <p:nvCxnSpPr>
          <p:cNvPr id="552" name="Google Shape;552;p16"/>
          <p:cNvCxnSpPr/>
          <p:nvPr/>
        </p:nvCxnSpPr>
        <p:spPr>
          <a:xfrm>
            <a:off x="-2232553" y="-1602625"/>
            <a:ext cx="4867141" cy="4867141"/>
          </a:xfrm>
          <a:prstGeom prst="straightConnector1">
            <a:avLst/>
          </a:prstGeom>
          <a:noFill/>
          <a:ln cap="flat" cmpd="sng" w="28575">
            <a:solidFill>
              <a:srgbClr val="8CA9AD"/>
            </a:solidFill>
            <a:prstDash val="solid"/>
            <a:round/>
            <a:headEnd len="sm" w="sm" type="none"/>
            <a:tailEnd len="sm" w="sm" type="none"/>
          </a:ln>
        </p:spPr>
      </p:cxnSp>
      <p:cxnSp>
        <p:nvCxnSpPr>
          <p:cNvPr id="553" name="Google Shape;553;p16"/>
          <p:cNvCxnSpPr/>
          <p:nvPr/>
        </p:nvCxnSpPr>
        <p:spPr>
          <a:xfrm>
            <a:off x="-2359208" y="-1216357"/>
            <a:ext cx="4690515" cy="4690515"/>
          </a:xfrm>
          <a:prstGeom prst="straightConnector1">
            <a:avLst/>
          </a:prstGeom>
          <a:noFill/>
          <a:ln cap="flat" cmpd="sng" w="28575">
            <a:solidFill>
              <a:srgbClr val="8CA9AD"/>
            </a:solidFill>
            <a:prstDash val="solid"/>
            <a:round/>
            <a:headEnd len="sm" w="sm" type="none"/>
            <a:tailEnd len="sm" w="sm" type="none"/>
          </a:ln>
        </p:spPr>
      </p:cxnSp>
      <p:cxnSp>
        <p:nvCxnSpPr>
          <p:cNvPr id="554" name="Google Shape;554;p16"/>
          <p:cNvCxnSpPr/>
          <p:nvPr/>
        </p:nvCxnSpPr>
        <p:spPr>
          <a:xfrm>
            <a:off x="-2503062" y="-776680"/>
            <a:ext cx="4347674" cy="4347674"/>
          </a:xfrm>
          <a:prstGeom prst="straightConnector1">
            <a:avLst/>
          </a:prstGeom>
          <a:noFill/>
          <a:ln cap="flat" cmpd="sng" w="28575">
            <a:solidFill>
              <a:srgbClr val="8CA9AD"/>
            </a:solidFill>
            <a:prstDash val="solid"/>
            <a:round/>
            <a:headEnd len="sm" w="sm" type="none"/>
            <a:tailEnd len="sm" w="sm" type="none"/>
          </a:ln>
        </p:spPr>
      </p:cxnSp>
      <p:cxnSp>
        <p:nvCxnSpPr>
          <p:cNvPr id="555" name="Google Shape;555;p16"/>
          <p:cNvCxnSpPr/>
          <p:nvPr/>
        </p:nvCxnSpPr>
        <p:spPr>
          <a:xfrm>
            <a:off x="-2623881" y="-332957"/>
            <a:ext cx="3963599" cy="3985594"/>
          </a:xfrm>
          <a:prstGeom prst="straightConnector1">
            <a:avLst/>
          </a:prstGeom>
          <a:noFill/>
          <a:ln cap="flat" cmpd="sng" w="28575">
            <a:solidFill>
              <a:srgbClr val="8CA9AD"/>
            </a:solidFill>
            <a:prstDash val="solid"/>
            <a:round/>
            <a:headEnd len="sm" w="sm" type="none"/>
            <a:tailEnd len="sm" w="sm" type="none"/>
          </a:ln>
        </p:spPr>
      </p:cxnSp>
      <p:cxnSp>
        <p:nvCxnSpPr>
          <p:cNvPr id="556" name="Google Shape;556;p16"/>
          <p:cNvCxnSpPr/>
          <p:nvPr/>
        </p:nvCxnSpPr>
        <p:spPr>
          <a:xfrm>
            <a:off x="-2598114" y="228677"/>
            <a:ext cx="3377485" cy="3360058"/>
          </a:xfrm>
          <a:prstGeom prst="straightConnector1">
            <a:avLst/>
          </a:prstGeom>
          <a:noFill/>
          <a:ln cap="flat" cmpd="sng" w="28575">
            <a:solidFill>
              <a:srgbClr val="8CA9AD"/>
            </a:solidFill>
            <a:prstDash val="solid"/>
            <a:round/>
            <a:headEnd len="sm" w="sm" type="none"/>
            <a:tailEnd len="sm" w="sm" type="none"/>
          </a:ln>
        </p:spPr>
      </p:cxnSp>
      <p:cxnSp>
        <p:nvCxnSpPr>
          <p:cNvPr id="557" name="Google Shape;557;p16"/>
          <p:cNvCxnSpPr/>
          <p:nvPr/>
        </p:nvCxnSpPr>
        <p:spPr>
          <a:xfrm>
            <a:off x="-2509797" y="905760"/>
            <a:ext cx="2628598" cy="2671969"/>
          </a:xfrm>
          <a:prstGeom prst="straightConnector1">
            <a:avLst/>
          </a:prstGeom>
          <a:noFill/>
          <a:ln cap="flat" cmpd="sng" w="28575">
            <a:solidFill>
              <a:srgbClr val="8CA9AD"/>
            </a:solidFill>
            <a:prstDash val="solid"/>
            <a:round/>
            <a:headEnd len="sm" w="sm" type="none"/>
            <a:tailEnd len="sm" w="sm" type="none"/>
          </a:ln>
        </p:spPr>
      </p:cxnSp>
      <p:grpSp>
        <p:nvGrpSpPr>
          <p:cNvPr id="558" name="Google Shape;558;p16"/>
          <p:cNvGrpSpPr/>
          <p:nvPr/>
        </p:nvGrpSpPr>
        <p:grpSpPr>
          <a:xfrm rot="-2700000">
            <a:off x="11386843" y="7201845"/>
            <a:ext cx="7415398" cy="3565095"/>
            <a:chOff x="0" y="0"/>
            <a:chExt cx="660400" cy="317500"/>
          </a:xfrm>
        </p:grpSpPr>
        <p:sp>
          <p:nvSpPr>
            <p:cNvPr id="559" name="Google Shape;559;p16"/>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6"/>
            <p:cNvSpPr txBox="1"/>
            <p:nvPr/>
          </p:nvSpPr>
          <p:spPr>
            <a:xfrm>
              <a:off x="0" y="136525"/>
              <a:ext cx="660400" cy="180975"/>
            </a:xfrm>
            <a:prstGeom prst="rect">
              <a:avLst/>
            </a:prstGeom>
            <a:noFill/>
            <a:ln>
              <a:noFill/>
            </a:ln>
          </p:spPr>
          <p:txBody>
            <a:bodyPr anchorCtr="0" anchor="ctr" bIns="50800" lIns="50800" spcFirstLastPara="1" rIns="50800" wrap="square" tIns="50800">
              <a:noAutofit/>
            </a:bodyPr>
            <a:lstStyle/>
            <a:p>
              <a:pPr indent="0" lvl="0" marL="0" marR="0" rtl="0" algn="ctr">
                <a:lnSpc>
                  <a:spcPct val="141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561" name="Google Shape;561;p16"/>
          <p:cNvCxnSpPr/>
          <p:nvPr/>
        </p:nvCxnSpPr>
        <p:spPr>
          <a:xfrm flipH="1" rot="10800000">
            <a:off x="14131544" y="7969488"/>
            <a:ext cx="5132702" cy="5185216"/>
          </a:xfrm>
          <a:prstGeom prst="straightConnector1">
            <a:avLst/>
          </a:prstGeom>
          <a:noFill/>
          <a:ln cap="flat" cmpd="sng" w="28575">
            <a:solidFill>
              <a:srgbClr val="8CA9AD"/>
            </a:solidFill>
            <a:prstDash val="solid"/>
            <a:round/>
            <a:headEnd len="sm" w="sm" type="none"/>
            <a:tailEnd len="sm" w="sm" type="none"/>
          </a:ln>
        </p:spPr>
      </p:cxnSp>
      <p:cxnSp>
        <p:nvCxnSpPr>
          <p:cNvPr id="562" name="Google Shape;562;p16"/>
          <p:cNvCxnSpPr/>
          <p:nvPr/>
        </p:nvCxnSpPr>
        <p:spPr>
          <a:xfrm flipH="1" rot="10800000">
            <a:off x="14444220" y="8329798"/>
            <a:ext cx="5038853" cy="5038853"/>
          </a:xfrm>
          <a:prstGeom prst="straightConnector1">
            <a:avLst/>
          </a:prstGeom>
          <a:noFill/>
          <a:ln cap="flat" cmpd="sng" w="28575">
            <a:solidFill>
              <a:srgbClr val="8CA9AD"/>
            </a:solidFill>
            <a:prstDash val="solid"/>
            <a:round/>
            <a:headEnd len="sm" w="sm" type="none"/>
            <a:tailEnd len="sm" w="sm" type="none"/>
          </a:ln>
        </p:spPr>
      </p:cxnSp>
      <p:cxnSp>
        <p:nvCxnSpPr>
          <p:cNvPr id="563" name="Google Shape;563;p16"/>
          <p:cNvCxnSpPr/>
          <p:nvPr/>
        </p:nvCxnSpPr>
        <p:spPr>
          <a:xfrm flipH="1" rot="10800000">
            <a:off x="14802690" y="8681112"/>
            <a:ext cx="4867141" cy="4867141"/>
          </a:xfrm>
          <a:prstGeom prst="straightConnector1">
            <a:avLst/>
          </a:prstGeom>
          <a:noFill/>
          <a:ln cap="flat" cmpd="sng" w="28575">
            <a:solidFill>
              <a:srgbClr val="8CA9AD"/>
            </a:solidFill>
            <a:prstDash val="solid"/>
            <a:round/>
            <a:headEnd len="sm" w="sm" type="none"/>
            <a:tailEnd len="sm" w="sm" type="none"/>
          </a:ln>
        </p:spPr>
      </p:cxnSp>
      <p:sp>
        <p:nvSpPr>
          <p:cNvPr id="564" name="Google Shape;564;p16"/>
          <p:cNvSpPr/>
          <p:nvPr/>
        </p:nvSpPr>
        <p:spPr>
          <a:xfrm>
            <a:off x="12026148" y="2858930"/>
            <a:ext cx="6261852" cy="7473824"/>
          </a:xfrm>
          <a:custGeom>
            <a:rect b="b" l="l" r="r" t="t"/>
            <a:pathLst>
              <a:path extrusionOk="0" h="7473824" w="6261852">
                <a:moveTo>
                  <a:pt x="0" y="0"/>
                </a:moveTo>
                <a:lnTo>
                  <a:pt x="6261852" y="0"/>
                </a:lnTo>
                <a:lnTo>
                  <a:pt x="6261852" y="7473824"/>
                </a:lnTo>
                <a:lnTo>
                  <a:pt x="0" y="7473824"/>
                </a:lnTo>
                <a:lnTo>
                  <a:pt x="0" y="0"/>
                </a:lnTo>
                <a:close/>
              </a:path>
            </a:pathLst>
          </a:custGeom>
          <a:blipFill rotWithShape="1">
            <a:blip r:embed="rId3">
              <a:alphaModFix/>
            </a:blip>
            <a:stretch>
              <a:fillRect b="0" l="0" r="0" t="0"/>
            </a:stretch>
          </a:blipFill>
          <a:ln>
            <a:noFill/>
          </a:ln>
        </p:spPr>
      </p:sp>
      <p:sp>
        <p:nvSpPr>
          <p:cNvPr id="565" name="Google Shape;565;p16"/>
          <p:cNvSpPr/>
          <p:nvPr/>
        </p:nvSpPr>
        <p:spPr>
          <a:xfrm>
            <a:off x="0" y="3084336"/>
            <a:ext cx="8608495" cy="7023014"/>
          </a:xfrm>
          <a:custGeom>
            <a:rect b="b" l="l" r="r" t="t"/>
            <a:pathLst>
              <a:path extrusionOk="0" h="7023014" w="8608495">
                <a:moveTo>
                  <a:pt x="0" y="0"/>
                </a:moveTo>
                <a:lnTo>
                  <a:pt x="8608495" y="0"/>
                </a:lnTo>
                <a:lnTo>
                  <a:pt x="8608495" y="7023013"/>
                </a:lnTo>
                <a:lnTo>
                  <a:pt x="0" y="7023013"/>
                </a:lnTo>
                <a:lnTo>
                  <a:pt x="0" y="0"/>
                </a:lnTo>
                <a:close/>
              </a:path>
            </a:pathLst>
          </a:custGeom>
          <a:blipFill rotWithShape="1">
            <a:blip r:embed="rId4">
              <a:alphaModFix/>
            </a:blip>
            <a:stretch>
              <a:fillRect b="0" l="0" r="0" t="0"/>
            </a:stretch>
          </a:blipFill>
          <a:ln>
            <a:noFill/>
          </a:ln>
        </p:spPr>
      </p:sp>
      <p:sp>
        <p:nvSpPr>
          <p:cNvPr id="566" name="Google Shape;566;p16"/>
          <p:cNvSpPr txBox="1"/>
          <p:nvPr/>
        </p:nvSpPr>
        <p:spPr>
          <a:xfrm>
            <a:off x="1339718" y="736600"/>
            <a:ext cx="14193196" cy="129857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5000" u="none" cap="none" strike="noStrike">
                <a:solidFill>
                  <a:srgbClr val="227C9D"/>
                </a:solidFill>
                <a:latin typeface="Arial"/>
                <a:ea typeface="Arial"/>
                <a:cs typeface="Arial"/>
                <a:sym typeface="Arial"/>
              </a:rPr>
              <a:t>CÁC BƯỚC CẤU HÌNH PFSENSE ĐỂ KẾT NỐI ĐẾN RADIUS SERVER</a:t>
            </a:r>
            <a:endParaRPr/>
          </a:p>
        </p:txBody>
      </p:sp>
      <p:sp>
        <p:nvSpPr>
          <p:cNvPr id="567" name="Google Shape;567;p16"/>
          <p:cNvSpPr txBox="1"/>
          <p:nvPr/>
        </p:nvSpPr>
        <p:spPr>
          <a:xfrm>
            <a:off x="17178425" y="9458176"/>
            <a:ext cx="323525" cy="340616"/>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0" i="0" lang="en-US" sz="2300" u="none" cap="none" strike="noStrike">
                <a:solidFill>
                  <a:srgbClr val="000000"/>
                </a:solidFill>
                <a:latin typeface="Cambria"/>
                <a:ea typeface="Cambria"/>
                <a:cs typeface="Cambria"/>
                <a:sym typeface="Cambria"/>
              </a:rPr>
              <a:t>16</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grpSp>
        <p:nvGrpSpPr>
          <p:cNvPr id="572" name="Google Shape;572;p17"/>
          <p:cNvGrpSpPr/>
          <p:nvPr/>
        </p:nvGrpSpPr>
        <p:grpSpPr>
          <a:xfrm rot="2700000">
            <a:off x="-1376391" y="-3093321"/>
            <a:ext cx="7415398" cy="3565095"/>
            <a:chOff x="0" y="0"/>
            <a:chExt cx="660400" cy="317500"/>
          </a:xfrm>
        </p:grpSpPr>
        <p:sp>
          <p:nvSpPr>
            <p:cNvPr id="573" name="Google Shape;573;p17"/>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7"/>
            <p:cNvSpPr txBox="1"/>
            <p:nvPr/>
          </p:nvSpPr>
          <p:spPr>
            <a:xfrm>
              <a:off x="0" y="136525"/>
              <a:ext cx="660400" cy="180975"/>
            </a:xfrm>
            <a:prstGeom prst="rect">
              <a:avLst/>
            </a:prstGeom>
            <a:noFill/>
            <a:ln>
              <a:noFill/>
            </a:ln>
          </p:spPr>
          <p:txBody>
            <a:bodyPr anchorCtr="0" anchor="ctr" bIns="50800" lIns="50800" spcFirstLastPara="1" rIns="50800" wrap="square" tIns="50800">
              <a:noAutofit/>
            </a:bodyPr>
            <a:lstStyle/>
            <a:p>
              <a:pPr indent="0" lvl="0" marL="0" marR="0" rtl="0" algn="ctr">
                <a:lnSpc>
                  <a:spcPct val="141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575" name="Google Shape;575;p17"/>
          <p:cNvCxnSpPr/>
          <p:nvPr/>
        </p:nvCxnSpPr>
        <p:spPr>
          <a:xfrm>
            <a:off x="-1839005" y="-2273771"/>
            <a:ext cx="5185216" cy="5132702"/>
          </a:xfrm>
          <a:prstGeom prst="straightConnector1">
            <a:avLst/>
          </a:prstGeom>
          <a:noFill/>
          <a:ln cap="flat" cmpd="sng" w="28575">
            <a:solidFill>
              <a:srgbClr val="8CA9AD"/>
            </a:solidFill>
            <a:prstDash val="solid"/>
            <a:round/>
            <a:headEnd len="sm" w="sm" type="none"/>
            <a:tailEnd len="sm" w="sm" type="none"/>
          </a:ln>
        </p:spPr>
      </p:cxnSp>
      <p:cxnSp>
        <p:nvCxnSpPr>
          <p:cNvPr id="576" name="Google Shape;576;p17"/>
          <p:cNvCxnSpPr/>
          <p:nvPr/>
        </p:nvCxnSpPr>
        <p:spPr>
          <a:xfrm>
            <a:off x="-2052951" y="-1961095"/>
            <a:ext cx="5038853" cy="5038853"/>
          </a:xfrm>
          <a:prstGeom prst="straightConnector1">
            <a:avLst/>
          </a:prstGeom>
          <a:noFill/>
          <a:ln cap="flat" cmpd="sng" w="28575">
            <a:solidFill>
              <a:srgbClr val="8CA9AD"/>
            </a:solidFill>
            <a:prstDash val="solid"/>
            <a:round/>
            <a:headEnd len="sm" w="sm" type="none"/>
            <a:tailEnd len="sm" w="sm" type="none"/>
          </a:ln>
        </p:spPr>
      </p:cxnSp>
      <p:cxnSp>
        <p:nvCxnSpPr>
          <p:cNvPr id="577" name="Google Shape;577;p17"/>
          <p:cNvCxnSpPr/>
          <p:nvPr/>
        </p:nvCxnSpPr>
        <p:spPr>
          <a:xfrm>
            <a:off x="-2232553" y="-1602625"/>
            <a:ext cx="4867141" cy="4867141"/>
          </a:xfrm>
          <a:prstGeom prst="straightConnector1">
            <a:avLst/>
          </a:prstGeom>
          <a:noFill/>
          <a:ln cap="flat" cmpd="sng" w="28575">
            <a:solidFill>
              <a:srgbClr val="8CA9AD"/>
            </a:solidFill>
            <a:prstDash val="solid"/>
            <a:round/>
            <a:headEnd len="sm" w="sm" type="none"/>
            <a:tailEnd len="sm" w="sm" type="none"/>
          </a:ln>
        </p:spPr>
      </p:cxnSp>
      <p:cxnSp>
        <p:nvCxnSpPr>
          <p:cNvPr id="578" name="Google Shape;578;p17"/>
          <p:cNvCxnSpPr/>
          <p:nvPr/>
        </p:nvCxnSpPr>
        <p:spPr>
          <a:xfrm>
            <a:off x="-2359208" y="-1216357"/>
            <a:ext cx="4690515" cy="4690515"/>
          </a:xfrm>
          <a:prstGeom prst="straightConnector1">
            <a:avLst/>
          </a:prstGeom>
          <a:noFill/>
          <a:ln cap="flat" cmpd="sng" w="28575">
            <a:solidFill>
              <a:srgbClr val="8CA9AD"/>
            </a:solidFill>
            <a:prstDash val="solid"/>
            <a:round/>
            <a:headEnd len="sm" w="sm" type="none"/>
            <a:tailEnd len="sm" w="sm" type="none"/>
          </a:ln>
        </p:spPr>
      </p:cxnSp>
      <p:cxnSp>
        <p:nvCxnSpPr>
          <p:cNvPr id="579" name="Google Shape;579;p17"/>
          <p:cNvCxnSpPr/>
          <p:nvPr/>
        </p:nvCxnSpPr>
        <p:spPr>
          <a:xfrm>
            <a:off x="-2503062" y="-776680"/>
            <a:ext cx="4347674" cy="4347674"/>
          </a:xfrm>
          <a:prstGeom prst="straightConnector1">
            <a:avLst/>
          </a:prstGeom>
          <a:noFill/>
          <a:ln cap="flat" cmpd="sng" w="28575">
            <a:solidFill>
              <a:srgbClr val="8CA9AD"/>
            </a:solidFill>
            <a:prstDash val="solid"/>
            <a:round/>
            <a:headEnd len="sm" w="sm" type="none"/>
            <a:tailEnd len="sm" w="sm" type="none"/>
          </a:ln>
        </p:spPr>
      </p:cxnSp>
      <p:cxnSp>
        <p:nvCxnSpPr>
          <p:cNvPr id="580" name="Google Shape;580;p17"/>
          <p:cNvCxnSpPr/>
          <p:nvPr/>
        </p:nvCxnSpPr>
        <p:spPr>
          <a:xfrm>
            <a:off x="-2623881" y="-332957"/>
            <a:ext cx="3963599" cy="3985594"/>
          </a:xfrm>
          <a:prstGeom prst="straightConnector1">
            <a:avLst/>
          </a:prstGeom>
          <a:noFill/>
          <a:ln cap="flat" cmpd="sng" w="28575">
            <a:solidFill>
              <a:srgbClr val="8CA9AD"/>
            </a:solidFill>
            <a:prstDash val="solid"/>
            <a:round/>
            <a:headEnd len="sm" w="sm" type="none"/>
            <a:tailEnd len="sm" w="sm" type="none"/>
          </a:ln>
        </p:spPr>
      </p:cxnSp>
      <p:cxnSp>
        <p:nvCxnSpPr>
          <p:cNvPr id="581" name="Google Shape;581;p17"/>
          <p:cNvCxnSpPr/>
          <p:nvPr/>
        </p:nvCxnSpPr>
        <p:spPr>
          <a:xfrm>
            <a:off x="-2598114" y="228677"/>
            <a:ext cx="3377485" cy="3360058"/>
          </a:xfrm>
          <a:prstGeom prst="straightConnector1">
            <a:avLst/>
          </a:prstGeom>
          <a:noFill/>
          <a:ln cap="flat" cmpd="sng" w="28575">
            <a:solidFill>
              <a:srgbClr val="8CA9AD"/>
            </a:solidFill>
            <a:prstDash val="solid"/>
            <a:round/>
            <a:headEnd len="sm" w="sm" type="none"/>
            <a:tailEnd len="sm" w="sm" type="none"/>
          </a:ln>
        </p:spPr>
      </p:cxnSp>
      <p:cxnSp>
        <p:nvCxnSpPr>
          <p:cNvPr id="582" name="Google Shape;582;p17"/>
          <p:cNvCxnSpPr/>
          <p:nvPr/>
        </p:nvCxnSpPr>
        <p:spPr>
          <a:xfrm>
            <a:off x="-2509797" y="905760"/>
            <a:ext cx="2628598" cy="2671969"/>
          </a:xfrm>
          <a:prstGeom prst="straightConnector1">
            <a:avLst/>
          </a:prstGeom>
          <a:noFill/>
          <a:ln cap="flat" cmpd="sng" w="28575">
            <a:solidFill>
              <a:srgbClr val="8CA9AD"/>
            </a:solidFill>
            <a:prstDash val="solid"/>
            <a:round/>
            <a:headEnd len="sm" w="sm" type="none"/>
            <a:tailEnd len="sm" w="sm" type="none"/>
          </a:ln>
        </p:spPr>
      </p:cxnSp>
      <p:grpSp>
        <p:nvGrpSpPr>
          <p:cNvPr id="583" name="Google Shape;583;p17"/>
          <p:cNvGrpSpPr/>
          <p:nvPr/>
        </p:nvGrpSpPr>
        <p:grpSpPr>
          <a:xfrm rot="-2700000">
            <a:off x="11386843" y="7201845"/>
            <a:ext cx="7415398" cy="3565095"/>
            <a:chOff x="0" y="0"/>
            <a:chExt cx="660400" cy="317500"/>
          </a:xfrm>
        </p:grpSpPr>
        <p:sp>
          <p:nvSpPr>
            <p:cNvPr id="584" name="Google Shape;584;p17"/>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7"/>
            <p:cNvSpPr txBox="1"/>
            <p:nvPr/>
          </p:nvSpPr>
          <p:spPr>
            <a:xfrm>
              <a:off x="0" y="136525"/>
              <a:ext cx="660400" cy="180975"/>
            </a:xfrm>
            <a:prstGeom prst="rect">
              <a:avLst/>
            </a:prstGeom>
            <a:noFill/>
            <a:ln>
              <a:noFill/>
            </a:ln>
          </p:spPr>
          <p:txBody>
            <a:bodyPr anchorCtr="0" anchor="ctr" bIns="50800" lIns="50800" spcFirstLastPara="1" rIns="50800" wrap="square" tIns="50800">
              <a:noAutofit/>
            </a:bodyPr>
            <a:lstStyle/>
            <a:p>
              <a:pPr indent="0" lvl="0" marL="0" marR="0" rtl="0" algn="ctr">
                <a:lnSpc>
                  <a:spcPct val="141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586" name="Google Shape;586;p17"/>
          <p:cNvCxnSpPr/>
          <p:nvPr/>
        </p:nvCxnSpPr>
        <p:spPr>
          <a:xfrm flipH="1" rot="10800000">
            <a:off x="14131544" y="7969488"/>
            <a:ext cx="5132702" cy="5185216"/>
          </a:xfrm>
          <a:prstGeom prst="straightConnector1">
            <a:avLst/>
          </a:prstGeom>
          <a:noFill/>
          <a:ln cap="flat" cmpd="sng" w="28575">
            <a:solidFill>
              <a:srgbClr val="8CA9AD"/>
            </a:solidFill>
            <a:prstDash val="solid"/>
            <a:round/>
            <a:headEnd len="sm" w="sm" type="none"/>
            <a:tailEnd len="sm" w="sm" type="none"/>
          </a:ln>
        </p:spPr>
      </p:cxnSp>
      <p:cxnSp>
        <p:nvCxnSpPr>
          <p:cNvPr id="587" name="Google Shape;587;p17"/>
          <p:cNvCxnSpPr/>
          <p:nvPr/>
        </p:nvCxnSpPr>
        <p:spPr>
          <a:xfrm flipH="1" rot="10800000">
            <a:off x="14444220" y="8329798"/>
            <a:ext cx="5038853" cy="5038853"/>
          </a:xfrm>
          <a:prstGeom prst="straightConnector1">
            <a:avLst/>
          </a:prstGeom>
          <a:noFill/>
          <a:ln cap="flat" cmpd="sng" w="28575">
            <a:solidFill>
              <a:srgbClr val="8CA9AD"/>
            </a:solidFill>
            <a:prstDash val="solid"/>
            <a:round/>
            <a:headEnd len="sm" w="sm" type="none"/>
            <a:tailEnd len="sm" w="sm" type="none"/>
          </a:ln>
        </p:spPr>
      </p:cxnSp>
      <p:cxnSp>
        <p:nvCxnSpPr>
          <p:cNvPr id="588" name="Google Shape;588;p17"/>
          <p:cNvCxnSpPr/>
          <p:nvPr/>
        </p:nvCxnSpPr>
        <p:spPr>
          <a:xfrm flipH="1" rot="10800000">
            <a:off x="14802690" y="8681112"/>
            <a:ext cx="4867141" cy="4867141"/>
          </a:xfrm>
          <a:prstGeom prst="straightConnector1">
            <a:avLst/>
          </a:prstGeom>
          <a:noFill/>
          <a:ln cap="flat" cmpd="sng" w="28575">
            <a:solidFill>
              <a:srgbClr val="8CA9AD"/>
            </a:solidFill>
            <a:prstDash val="solid"/>
            <a:round/>
            <a:headEnd len="sm" w="sm" type="none"/>
            <a:tailEnd len="sm" w="sm" type="none"/>
          </a:ln>
        </p:spPr>
      </p:cxnSp>
      <p:sp>
        <p:nvSpPr>
          <p:cNvPr id="589" name="Google Shape;589;p17"/>
          <p:cNvSpPr/>
          <p:nvPr/>
        </p:nvSpPr>
        <p:spPr>
          <a:xfrm>
            <a:off x="0" y="5015334"/>
            <a:ext cx="14444220" cy="1528489"/>
          </a:xfrm>
          <a:custGeom>
            <a:rect b="b" l="l" r="r" t="t"/>
            <a:pathLst>
              <a:path extrusionOk="0" h="1528489" w="14444220">
                <a:moveTo>
                  <a:pt x="0" y="0"/>
                </a:moveTo>
                <a:lnTo>
                  <a:pt x="14444220" y="0"/>
                </a:lnTo>
                <a:lnTo>
                  <a:pt x="14444220" y="1528489"/>
                </a:lnTo>
                <a:lnTo>
                  <a:pt x="0" y="1528489"/>
                </a:lnTo>
                <a:lnTo>
                  <a:pt x="0" y="0"/>
                </a:lnTo>
                <a:close/>
              </a:path>
            </a:pathLst>
          </a:custGeom>
          <a:blipFill rotWithShape="1">
            <a:blip r:embed="rId3">
              <a:alphaModFix/>
            </a:blip>
            <a:stretch>
              <a:fillRect b="0" l="0" r="0" t="0"/>
            </a:stretch>
          </a:blipFill>
          <a:ln>
            <a:noFill/>
          </a:ln>
        </p:spPr>
      </p:sp>
      <p:sp>
        <p:nvSpPr>
          <p:cNvPr id="590" name="Google Shape;590;p17"/>
          <p:cNvSpPr/>
          <p:nvPr/>
        </p:nvSpPr>
        <p:spPr>
          <a:xfrm>
            <a:off x="0" y="6766763"/>
            <a:ext cx="4893045" cy="1914348"/>
          </a:xfrm>
          <a:custGeom>
            <a:rect b="b" l="l" r="r" t="t"/>
            <a:pathLst>
              <a:path extrusionOk="0" h="1914348" w="4893045">
                <a:moveTo>
                  <a:pt x="0" y="0"/>
                </a:moveTo>
                <a:lnTo>
                  <a:pt x="4893045" y="0"/>
                </a:lnTo>
                <a:lnTo>
                  <a:pt x="4893045" y="1914349"/>
                </a:lnTo>
                <a:lnTo>
                  <a:pt x="0" y="1914349"/>
                </a:lnTo>
                <a:lnTo>
                  <a:pt x="0" y="0"/>
                </a:lnTo>
                <a:close/>
              </a:path>
            </a:pathLst>
          </a:custGeom>
          <a:blipFill rotWithShape="1">
            <a:blip r:embed="rId4">
              <a:alphaModFix/>
            </a:blip>
            <a:stretch>
              <a:fillRect b="0" l="0" r="0" t="0"/>
            </a:stretch>
          </a:blipFill>
          <a:ln>
            <a:noFill/>
          </a:ln>
        </p:spPr>
      </p:sp>
      <p:sp>
        <p:nvSpPr>
          <p:cNvPr id="591" name="Google Shape;591;p17"/>
          <p:cNvSpPr/>
          <p:nvPr/>
        </p:nvSpPr>
        <p:spPr>
          <a:xfrm>
            <a:off x="5082596" y="6766763"/>
            <a:ext cx="5561103" cy="1914348"/>
          </a:xfrm>
          <a:custGeom>
            <a:rect b="b" l="l" r="r" t="t"/>
            <a:pathLst>
              <a:path extrusionOk="0" h="1914348" w="5561103">
                <a:moveTo>
                  <a:pt x="0" y="0"/>
                </a:moveTo>
                <a:lnTo>
                  <a:pt x="5561103" y="0"/>
                </a:lnTo>
                <a:lnTo>
                  <a:pt x="5561103" y="1914349"/>
                </a:lnTo>
                <a:lnTo>
                  <a:pt x="0" y="1914349"/>
                </a:lnTo>
                <a:lnTo>
                  <a:pt x="0" y="0"/>
                </a:lnTo>
                <a:close/>
              </a:path>
            </a:pathLst>
          </a:custGeom>
          <a:blipFill rotWithShape="1">
            <a:blip r:embed="rId5">
              <a:alphaModFix/>
            </a:blip>
            <a:stretch>
              <a:fillRect b="0" l="0" r="0" t="0"/>
            </a:stretch>
          </a:blipFill>
          <a:ln>
            <a:noFill/>
          </a:ln>
        </p:spPr>
      </p:sp>
      <p:sp>
        <p:nvSpPr>
          <p:cNvPr id="592" name="Google Shape;592;p17"/>
          <p:cNvSpPr/>
          <p:nvPr/>
        </p:nvSpPr>
        <p:spPr>
          <a:xfrm>
            <a:off x="10833249" y="7212751"/>
            <a:ext cx="7454751" cy="3074249"/>
          </a:xfrm>
          <a:custGeom>
            <a:rect b="b" l="l" r="r" t="t"/>
            <a:pathLst>
              <a:path extrusionOk="0" h="3074249" w="7454751">
                <a:moveTo>
                  <a:pt x="0" y="0"/>
                </a:moveTo>
                <a:lnTo>
                  <a:pt x="7454751" y="0"/>
                </a:lnTo>
                <a:lnTo>
                  <a:pt x="7454751" y="3074249"/>
                </a:lnTo>
                <a:lnTo>
                  <a:pt x="0" y="3074249"/>
                </a:lnTo>
                <a:lnTo>
                  <a:pt x="0" y="0"/>
                </a:lnTo>
                <a:close/>
              </a:path>
            </a:pathLst>
          </a:custGeom>
          <a:blipFill rotWithShape="1">
            <a:blip r:embed="rId6">
              <a:alphaModFix/>
            </a:blip>
            <a:stretch>
              <a:fillRect b="0" l="0" r="0" t="0"/>
            </a:stretch>
          </a:blipFill>
          <a:ln>
            <a:noFill/>
          </a:ln>
        </p:spPr>
      </p:sp>
      <p:sp>
        <p:nvSpPr>
          <p:cNvPr id="593" name="Google Shape;593;p17"/>
          <p:cNvSpPr txBox="1"/>
          <p:nvPr/>
        </p:nvSpPr>
        <p:spPr>
          <a:xfrm>
            <a:off x="1339718" y="736600"/>
            <a:ext cx="15136959" cy="129857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5000" u="none" cap="none" strike="noStrike">
                <a:solidFill>
                  <a:srgbClr val="227C9D"/>
                </a:solidFill>
                <a:latin typeface="Arial"/>
                <a:ea typeface="Arial"/>
                <a:cs typeface="Arial"/>
                <a:sym typeface="Arial"/>
              </a:rPr>
              <a:t>CÁC BƯỚC CẤU HÌNH PROXY SERVER SỬ DỤNG XÁC THỰC LDAP </a:t>
            </a:r>
            <a:endParaRPr/>
          </a:p>
        </p:txBody>
      </p:sp>
      <p:sp>
        <p:nvSpPr>
          <p:cNvPr id="594" name="Google Shape;594;p17"/>
          <p:cNvSpPr txBox="1"/>
          <p:nvPr/>
        </p:nvSpPr>
        <p:spPr>
          <a:xfrm>
            <a:off x="1339718" y="2407008"/>
            <a:ext cx="16230600" cy="2255901"/>
          </a:xfrm>
          <a:prstGeom prst="rect">
            <a:avLst/>
          </a:prstGeom>
          <a:noFill/>
          <a:ln>
            <a:noFill/>
          </a:ln>
        </p:spPr>
        <p:txBody>
          <a:bodyPr anchorCtr="0" anchor="t" bIns="0" lIns="0" spcFirstLastPara="1" rIns="0" wrap="square" tIns="0">
            <a:spAutoFit/>
          </a:bodyPr>
          <a:lstStyle/>
          <a:p>
            <a:pPr indent="-345439" lvl="1" marL="690881" marR="0" rtl="0" algn="just">
              <a:lnSpc>
                <a:spcPct val="111000"/>
              </a:lnSpc>
              <a:spcBef>
                <a:spcPts val="0"/>
              </a:spcBef>
              <a:spcAft>
                <a:spcPts val="0"/>
              </a:spcAft>
              <a:buClr>
                <a:srgbClr val="000000"/>
              </a:buClr>
              <a:buSzPts val="3200"/>
              <a:buFont typeface="Arial"/>
              <a:buChar char="•"/>
            </a:pPr>
            <a:r>
              <a:rPr b="0" i="0" lang="en-US" sz="3200" u="none" cap="none" strike="noStrike">
                <a:solidFill>
                  <a:srgbClr val="000000"/>
                </a:solidFill>
                <a:latin typeface="Cambria"/>
                <a:ea typeface="Cambria"/>
                <a:cs typeface="Cambria"/>
                <a:sym typeface="Cambria"/>
              </a:rPr>
              <a:t>Bước 1: Tải gói squid trên pfsense để cho pfsense thêm chức năng proxy server.</a:t>
            </a:r>
            <a:endParaRPr/>
          </a:p>
          <a:p>
            <a:pPr indent="0" lvl="0" marL="0" marR="0" rtl="0" algn="just">
              <a:lnSpc>
                <a:spcPct val="111000"/>
              </a:lnSpc>
              <a:spcBef>
                <a:spcPts val="0"/>
              </a:spcBef>
              <a:spcAft>
                <a:spcPts val="0"/>
              </a:spcAft>
              <a:buNone/>
            </a:pPr>
            <a:r>
              <a:t/>
            </a:r>
            <a:endParaRPr b="0" i="0" sz="3200" u="none" cap="none" strike="noStrike">
              <a:solidFill>
                <a:srgbClr val="000000"/>
              </a:solidFill>
              <a:latin typeface="Cambria"/>
              <a:ea typeface="Cambria"/>
              <a:cs typeface="Cambria"/>
              <a:sym typeface="Cambria"/>
            </a:endParaRPr>
          </a:p>
          <a:p>
            <a:pPr indent="-345439" lvl="1" marL="690881" marR="0" rtl="0" algn="just">
              <a:lnSpc>
                <a:spcPct val="111000"/>
              </a:lnSpc>
              <a:spcBef>
                <a:spcPts val="0"/>
              </a:spcBef>
              <a:spcAft>
                <a:spcPts val="0"/>
              </a:spcAft>
              <a:buClr>
                <a:srgbClr val="000000"/>
              </a:buClr>
              <a:buSzPts val="3200"/>
              <a:buFont typeface="Arial"/>
              <a:buChar char="•"/>
            </a:pPr>
            <a:r>
              <a:rPr b="0" i="0" lang="en-US" sz="3200" u="none" cap="none" strike="noStrike">
                <a:solidFill>
                  <a:srgbClr val="000000"/>
                </a:solidFill>
                <a:latin typeface="Cambria"/>
                <a:ea typeface="Cambria"/>
                <a:cs typeface="Cambria"/>
                <a:sym typeface="Cambria"/>
              </a:rPr>
              <a:t>Bước 2: Cấu hình dịch vụ Squid Proxy Server (SPS).</a:t>
            </a:r>
            <a:endParaRPr/>
          </a:p>
          <a:p>
            <a:pPr indent="0" lvl="0" marL="0" marR="0" rtl="0" algn="just">
              <a:lnSpc>
                <a:spcPct val="111000"/>
              </a:lnSpc>
              <a:spcBef>
                <a:spcPts val="0"/>
              </a:spcBef>
              <a:spcAft>
                <a:spcPts val="0"/>
              </a:spcAft>
              <a:buNone/>
            </a:pPr>
            <a:r>
              <a:t/>
            </a:r>
            <a:endParaRPr b="0" i="0" sz="3200" u="none" cap="none" strike="noStrike">
              <a:solidFill>
                <a:srgbClr val="000000"/>
              </a:solidFill>
              <a:latin typeface="Cambria"/>
              <a:ea typeface="Cambria"/>
              <a:cs typeface="Cambria"/>
              <a:sym typeface="Cambria"/>
            </a:endParaRPr>
          </a:p>
          <a:p>
            <a:pPr indent="-345439" lvl="1" marL="690881" marR="0" rtl="0" algn="just">
              <a:lnSpc>
                <a:spcPct val="111000"/>
              </a:lnSpc>
              <a:spcBef>
                <a:spcPts val="0"/>
              </a:spcBef>
              <a:spcAft>
                <a:spcPts val="0"/>
              </a:spcAft>
              <a:buClr>
                <a:srgbClr val="000000"/>
              </a:buClr>
              <a:buSzPts val="3200"/>
              <a:buFont typeface="Arial"/>
              <a:buChar char="•"/>
            </a:pPr>
            <a:r>
              <a:rPr b="0" i="0" lang="en-US" sz="3200" u="none" cap="none" strike="noStrike">
                <a:solidFill>
                  <a:srgbClr val="000000"/>
                </a:solidFill>
                <a:latin typeface="Cambria"/>
                <a:ea typeface="Cambria"/>
                <a:cs typeface="Cambria"/>
                <a:sym typeface="Cambria"/>
              </a:rPr>
              <a:t>Bước 3: Cấu hính phương thức xác thực LDAP cho SPS.</a:t>
            </a:r>
            <a:endParaRPr/>
          </a:p>
        </p:txBody>
      </p:sp>
      <p:sp>
        <p:nvSpPr>
          <p:cNvPr id="595" name="Google Shape;595;p17"/>
          <p:cNvSpPr txBox="1"/>
          <p:nvPr/>
        </p:nvSpPr>
        <p:spPr>
          <a:xfrm>
            <a:off x="17178425" y="9458176"/>
            <a:ext cx="323525" cy="340616"/>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0" i="0" lang="en-US" sz="2300" u="none" cap="none" strike="noStrike">
                <a:solidFill>
                  <a:srgbClr val="000000"/>
                </a:solidFill>
                <a:latin typeface="Cambria"/>
                <a:ea typeface="Cambria"/>
                <a:cs typeface="Cambria"/>
                <a:sym typeface="Cambria"/>
              </a:rPr>
              <a:t>17</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grpSp>
        <p:nvGrpSpPr>
          <p:cNvPr id="600" name="Google Shape;600;p18"/>
          <p:cNvGrpSpPr/>
          <p:nvPr/>
        </p:nvGrpSpPr>
        <p:grpSpPr>
          <a:xfrm rot="2700000">
            <a:off x="-1376391" y="-3093321"/>
            <a:ext cx="7415398" cy="3565095"/>
            <a:chOff x="0" y="0"/>
            <a:chExt cx="660400" cy="317500"/>
          </a:xfrm>
        </p:grpSpPr>
        <p:sp>
          <p:nvSpPr>
            <p:cNvPr id="601" name="Google Shape;601;p18"/>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8"/>
            <p:cNvSpPr txBox="1"/>
            <p:nvPr/>
          </p:nvSpPr>
          <p:spPr>
            <a:xfrm>
              <a:off x="0" y="136525"/>
              <a:ext cx="660400" cy="180975"/>
            </a:xfrm>
            <a:prstGeom prst="rect">
              <a:avLst/>
            </a:prstGeom>
            <a:noFill/>
            <a:ln>
              <a:noFill/>
            </a:ln>
          </p:spPr>
          <p:txBody>
            <a:bodyPr anchorCtr="0" anchor="ctr" bIns="50800" lIns="50800" spcFirstLastPara="1" rIns="50800" wrap="square" tIns="50800">
              <a:noAutofit/>
            </a:bodyPr>
            <a:lstStyle/>
            <a:p>
              <a:pPr indent="0" lvl="0" marL="0" marR="0" rtl="0" algn="ctr">
                <a:lnSpc>
                  <a:spcPct val="141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603" name="Google Shape;603;p18"/>
          <p:cNvCxnSpPr/>
          <p:nvPr/>
        </p:nvCxnSpPr>
        <p:spPr>
          <a:xfrm>
            <a:off x="-1839005" y="-2273771"/>
            <a:ext cx="5185216" cy="5132702"/>
          </a:xfrm>
          <a:prstGeom prst="straightConnector1">
            <a:avLst/>
          </a:prstGeom>
          <a:noFill/>
          <a:ln cap="flat" cmpd="sng" w="28575">
            <a:solidFill>
              <a:srgbClr val="8CA9AD"/>
            </a:solidFill>
            <a:prstDash val="solid"/>
            <a:round/>
            <a:headEnd len="sm" w="sm" type="none"/>
            <a:tailEnd len="sm" w="sm" type="none"/>
          </a:ln>
        </p:spPr>
      </p:cxnSp>
      <p:cxnSp>
        <p:nvCxnSpPr>
          <p:cNvPr id="604" name="Google Shape;604;p18"/>
          <p:cNvCxnSpPr/>
          <p:nvPr/>
        </p:nvCxnSpPr>
        <p:spPr>
          <a:xfrm>
            <a:off x="-2052951" y="-1961095"/>
            <a:ext cx="5038853" cy="5038853"/>
          </a:xfrm>
          <a:prstGeom prst="straightConnector1">
            <a:avLst/>
          </a:prstGeom>
          <a:noFill/>
          <a:ln cap="flat" cmpd="sng" w="28575">
            <a:solidFill>
              <a:srgbClr val="8CA9AD"/>
            </a:solidFill>
            <a:prstDash val="solid"/>
            <a:round/>
            <a:headEnd len="sm" w="sm" type="none"/>
            <a:tailEnd len="sm" w="sm" type="none"/>
          </a:ln>
        </p:spPr>
      </p:cxnSp>
      <p:cxnSp>
        <p:nvCxnSpPr>
          <p:cNvPr id="605" name="Google Shape;605;p18"/>
          <p:cNvCxnSpPr/>
          <p:nvPr/>
        </p:nvCxnSpPr>
        <p:spPr>
          <a:xfrm>
            <a:off x="-2232553" y="-1602625"/>
            <a:ext cx="4867141" cy="4867141"/>
          </a:xfrm>
          <a:prstGeom prst="straightConnector1">
            <a:avLst/>
          </a:prstGeom>
          <a:noFill/>
          <a:ln cap="flat" cmpd="sng" w="28575">
            <a:solidFill>
              <a:srgbClr val="8CA9AD"/>
            </a:solidFill>
            <a:prstDash val="solid"/>
            <a:round/>
            <a:headEnd len="sm" w="sm" type="none"/>
            <a:tailEnd len="sm" w="sm" type="none"/>
          </a:ln>
        </p:spPr>
      </p:cxnSp>
      <p:cxnSp>
        <p:nvCxnSpPr>
          <p:cNvPr id="606" name="Google Shape;606;p18"/>
          <p:cNvCxnSpPr/>
          <p:nvPr/>
        </p:nvCxnSpPr>
        <p:spPr>
          <a:xfrm>
            <a:off x="-2359208" y="-1216357"/>
            <a:ext cx="4690515" cy="4690515"/>
          </a:xfrm>
          <a:prstGeom prst="straightConnector1">
            <a:avLst/>
          </a:prstGeom>
          <a:noFill/>
          <a:ln cap="flat" cmpd="sng" w="28575">
            <a:solidFill>
              <a:srgbClr val="8CA9AD"/>
            </a:solidFill>
            <a:prstDash val="solid"/>
            <a:round/>
            <a:headEnd len="sm" w="sm" type="none"/>
            <a:tailEnd len="sm" w="sm" type="none"/>
          </a:ln>
        </p:spPr>
      </p:cxnSp>
      <p:cxnSp>
        <p:nvCxnSpPr>
          <p:cNvPr id="607" name="Google Shape;607;p18"/>
          <p:cNvCxnSpPr/>
          <p:nvPr/>
        </p:nvCxnSpPr>
        <p:spPr>
          <a:xfrm>
            <a:off x="-2503062" y="-776680"/>
            <a:ext cx="4347674" cy="4347674"/>
          </a:xfrm>
          <a:prstGeom prst="straightConnector1">
            <a:avLst/>
          </a:prstGeom>
          <a:noFill/>
          <a:ln cap="flat" cmpd="sng" w="28575">
            <a:solidFill>
              <a:srgbClr val="8CA9AD"/>
            </a:solidFill>
            <a:prstDash val="solid"/>
            <a:round/>
            <a:headEnd len="sm" w="sm" type="none"/>
            <a:tailEnd len="sm" w="sm" type="none"/>
          </a:ln>
        </p:spPr>
      </p:cxnSp>
      <p:cxnSp>
        <p:nvCxnSpPr>
          <p:cNvPr id="608" name="Google Shape;608;p18"/>
          <p:cNvCxnSpPr/>
          <p:nvPr/>
        </p:nvCxnSpPr>
        <p:spPr>
          <a:xfrm>
            <a:off x="-2623881" y="-332957"/>
            <a:ext cx="3963599" cy="3985594"/>
          </a:xfrm>
          <a:prstGeom prst="straightConnector1">
            <a:avLst/>
          </a:prstGeom>
          <a:noFill/>
          <a:ln cap="flat" cmpd="sng" w="28575">
            <a:solidFill>
              <a:srgbClr val="8CA9AD"/>
            </a:solidFill>
            <a:prstDash val="solid"/>
            <a:round/>
            <a:headEnd len="sm" w="sm" type="none"/>
            <a:tailEnd len="sm" w="sm" type="none"/>
          </a:ln>
        </p:spPr>
      </p:cxnSp>
      <p:cxnSp>
        <p:nvCxnSpPr>
          <p:cNvPr id="609" name="Google Shape;609;p18"/>
          <p:cNvCxnSpPr/>
          <p:nvPr/>
        </p:nvCxnSpPr>
        <p:spPr>
          <a:xfrm>
            <a:off x="-2598114" y="228677"/>
            <a:ext cx="3377485" cy="3360058"/>
          </a:xfrm>
          <a:prstGeom prst="straightConnector1">
            <a:avLst/>
          </a:prstGeom>
          <a:noFill/>
          <a:ln cap="flat" cmpd="sng" w="28575">
            <a:solidFill>
              <a:srgbClr val="8CA9AD"/>
            </a:solidFill>
            <a:prstDash val="solid"/>
            <a:round/>
            <a:headEnd len="sm" w="sm" type="none"/>
            <a:tailEnd len="sm" w="sm" type="none"/>
          </a:ln>
        </p:spPr>
      </p:cxnSp>
      <p:cxnSp>
        <p:nvCxnSpPr>
          <p:cNvPr id="610" name="Google Shape;610;p18"/>
          <p:cNvCxnSpPr/>
          <p:nvPr/>
        </p:nvCxnSpPr>
        <p:spPr>
          <a:xfrm>
            <a:off x="-2509797" y="905760"/>
            <a:ext cx="2628598" cy="2671969"/>
          </a:xfrm>
          <a:prstGeom prst="straightConnector1">
            <a:avLst/>
          </a:prstGeom>
          <a:noFill/>
          <a:ln cap="flat" cmpd="sng" w="28575">
            <a:solidFill>
              <a:srgbClr val="8CA9AD"/>
            </a:solidFill>
            <a:prstDash val="solid"/>
            <a:round/>
            <a:headEnd len="sm" w="sm" type="none"/>
            <a:tailEnd len="sm" w="sm" type="none"/>
          </a:ln>
        </p:spPr>
      </p:cxnSp>
      <p:grpSp>
        <p:nvGrpSpPr>
          <p:cNvPr id="611" name="Google Shape;611;p18"/>
          <p:cNvGrpSpPr/>
          <p:nvPr/>
        </p:nvGrpSpPr>
        <p:grpSpPr>
          <a:xfrm rot="-2700000">
            <a:off x="11386843" y="7201845"/>
            <a:ext cx="7415398" cy="3565095"/>
            <a:chOff x="0" y="0"/>
            <a:chExt cx="660400" cy="317500"/>
          </a:xfrm>
        </p:grpSpPr>
        <p:sp>
          <p:nvSpPr>
            <p:cNvPr id="612" name="Google Shape;612;p18"/>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8"/>
            <p:cNvSpPr txBox="1"/>
            <p:nvPr/>
          </p:nvSpPr>
          <p:spPr>
            <a:xfrm>
              <a:off x="0" y="136525"/>
              <a:ext cx="660400" cy="180975"/>
            </a:xfrm>
            <a:prstGeom prst="rect">
              <a:avLst/>
            </a:prstGeom>
            <a:noFill/>
            <a:ln>
              <a:noFill/>
            </a:ln>
          </p:spPr>
          <p:txBody>
            <a:bodyPr anchorCtr="0" anchor="ctr" bIns="50800" lIns="50800" spcFirstLastPara="1" rIns="50800" wrap="square" tIns="50800">
              <a:noAutofit/>
            </a:bodyPr>
            <a:lstStyle/>
            <a:p>
              <a:pPr indent="0" lvl="0" marL="0" marR="0" rtl="0" algn="ctr">
                <a:lnSpc>
                  <a:spcPct val="141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614" name="Google Shape;614;p18"/>
          <p:cNvCxnSpPr/>
          <p:nvPr/>
        </p:nvCxnSpPr>
        <p:spPr>
          <a:xfrm flipH="1" rot="10800000">
            <a:off x="14131544" y="7969488"/>
            <a:ext cx="5132702" cy="5185216"/>
          </a:xfrm>
          <a:prstGeom prst="straightConnector1">
            <a:avLst/>
          </a:prstGeom>
          <a:noFill/>
          <a:ln cap="flat" cmpd="sng" w="28575">
            <a:solidFill>
              <a:srgbClr val="8CA9AD"/>
            </a:solidFill>
            <a:prstDash val="solid"/>
            <a:round/>
            <a:headEnd len="sm" w="sm" type="none"/>
            <a:tailEnd len="sm" w="sm" type="none"/>
          </a:ln>
        </p:spPr>
      </p:cxnSp>
      <p:cxnSp>
        <p:nvCxnSpPr>
          <p:cNvPr id="615" name="Google Shape;615;p18"/>
          <p:cNvCxnSpPr/>
          <p:nvPr/>
        </p:nvCxnSpPr>
        <p:spPr>
          <a:xfrm flipH="1" rot="10800000">
            <a:off x="14444220" y="8329798"/>
            <a:ext cx="5038853" cy="5038853"/>
          </a:xfrm>
          <a:prstGeom prst="straightConnector1">
            <a:avLst/>
          </a:prstGeom>
          <a:noFill/>
          <a:ln cap="flat" cmpd="sng" w="28575">
            <a:solidFill>
              <a:srgbClr val="8CA9AD"/>
            </a:solidFill>
            <a:prstDash val="solid"/>
            <a:round/>
            <a:headEnd len="sm" w="sm" type="none"/>
            <a:tailEnd len="sm" w="sm" type="none"/>
          </a:ln>
        </p:spPr>
      </p:cxnSp>
      <p:cxnSp>
        <p:nvCxnSpPr>
          <p:cNvPr id="616" name="Google Shape;616;p18"/>
          <p:cNvCxnSpPr/>
          <p:nvPr/>
        </p:nvCxnSpPr>
        <p:spPr>
          <a:xfrm flipH="1" rot="10800000">
            <a:off x="14802690" y="8681112"/>
            <a:ext cx="4867141" cy="4867141"/>
          </a:xfrm>
          <a:prstGeom prst="straightConnector1">
            <a:avLst/>
          </a:prstGeom>
          <a:noFill/>
          <a:ln cap="flat" cmpd="sng" w="28575">
            <a:solidFill>
              <a:srgbClr val="8CA9AD"/>
            </a:solidFill>
            <a:prstDash val="solid"/>
            <a:round/>
            <a:headEnd len="sm" w="sm" type="none"/>
            <a:tailEnd len="sm" w="sm" type="none"/>
          </a:ln>
        </p:spPr>
      </p:cxnSp>
      <p:sp>
        <p:nvSpPr>
          <p:cNvPr id="617" name="Google Shape;617;p18"/>
          <p:cNvSpPr/>
          <p:nvPr/>
        </p:nvSpPr>
        <p:spPr>
          <a:xfrm>
            <a:off x="0" y="2378698"/>
            <a:ext cx="7419237" cy="6605694"/>
          </a:xfrm>
          <a:custGeom>
            <a:rect b="b" l="l" r="r" t="t"/>
            <a:pathLst>
              <a:path extrusionOk="0" h="6605694" w="7419237">
                <a:moveTo>
                  <a:pt x="0" y="0"/>
                </a:moveTo>
                <a:lnTo>
                  <a:pt x="7419237" y="0"/>
                </a:lnTo>
                <a:lnTo>
                  <a:pt x="7419237" y="6605694"/>
                </a:lnTo>
                <a:lnTo>
                  <a:pt x="0" y="6605694"/>
                </a:lnTo>
                <a:lnTo>
                  <a:pt x="0" y="0"/>
                </a:lnTo>
                <a:close/>
              </a:path>
            </a:pathLst>
          </a:custGeom>
          <a:blipFill rotWithShape="1">
            <a:blip r:embed="rId3">
              <a:alphaModFix/>
            </a:blip>
            <a:stretch>
              <a:fillRect b="0" l="0" r="0" t="0"/>
            </a:stretch>
          </a:blipFill>
          <a:ln>
            <a:noFill/>
          </a:ln>
        </p:spPr>
      </p:sp>
      <p:sp>
        <p:nvSpPr>
          <p:cNvPr id="618" name="Google Shape;618;p18"/>
          <p:cNvSpPr/>
          <p:nvPr/>
        </p:nvSpPr>
        <p:spPr>
          <a:xfrm>
            <a:off x="7713779" y="2378698"/>
            <a:ext cx="10574221" cy="6710118"/>
          </a:xfrm>
          <a:custGeom>
            <a:rect b="b" l="l" r="r" t="t"/>
            <a:pathLst>
              <a:path extrusionOk="0" h="6710118" w="10574221">
                <a:moveTo>
                  <a:pt x="0" y="0"/>
                </a:moveTo>
                <a:lnTo>
                  <a:pt x="10574221" y="0"/>
                </a:lnTo>
                <a:lnTo>
                  <a:pt x="10574221" y="6710119"/>
                </a:lnTo>
                <a:lnTo>
                  <a:pt x="0" y="6710119"/>
                </a:lnTo>
                <a:lnTo>
                  <a:pt x="0" y="0"/>
                </a:lnTo>
                <a:close/>
              </a:path>
            </a:pathLst>
          </a:custGeom>
          <a:blipFill rotWithShape="1">
            <a:blip r:embed="rId4">
              <a:alphaModFix/>
            </a:blip>
            <a:stretch>
              <a:fillRect b="0" l="0" r="0" t="0"/>
            </a:stretch>
          </a:blipFill>
          <a:ln>
            <a:noFill/>
          </a:ln>
        </p:spPr>
      </p:sp>
      <p:sp>
        <p:nvSpPr>
          <p:cNvPr id="619" name="Google Shape;619;p18"/>
          <p:cNvSpPr txBox="1"/>
          <p:nvPr/>
        </p:nvSpPr>
        <p:spPr>
          <a:xfrm>
            <a:off x="1339718" y="736600"/>
            <a:ext cx="15136959" cy="129857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5000" u="none" cap="none" strike="noStrike">
                <a:solidFill>
                  <a:srgbClr val="227C9D"/>
                </a:solidFill>
                <a:latin typeface="Arial"/>
                <a:ea typeface="Arial"/>
                <a:cs typeface="Arial"/>
                <a:sym typeface="Arial"/>
              </a:rPr>
              <a:t>CÁC BƯỚC CẤU HÌNH PROXY SERVER SỬ DỤNG XÁC THỰC LDAP </a:t>
            </a:r>
            <a:endParaRPr/>
          </a:p>
        </p:txBody>
      </p:sp>
      <p:sp>
        <p:nvSpPr>
          <p:cNvPr id="620" name="Google Shape;620;p18"/>
          <p:cNvSpPr txBox="1"/>
          <p:nvPr/>
        </p:nvSpPr>
        <p:spPr>
          <a:xfrm>
            <a:off x="17178425" y="9458176"/>
            <a:ext cx="323525" cy="340616"/>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0" i="0" lang="en-US" sz="2300" u="none" cap="none" strike="noStrike">
                <a:solidFill>
                  <a:srgbClr val="000000"/>
                </a:solidFill>
                <a:latin typeface="Cambria"/>
                <a:ea typeface="Cambria"/>
                <a:cs typeface="Cambria"/>
                <a:sym typeface="Cambria"/>
              </a:rPr>
              <a:t>18</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grpSp>
        <p:nvGrpSpPr>
          <p:cNvPr id="625" name="Google Shape;625;p19"/>
          <p:cNvGrpSpPr/>
          <p:nvPr/>
        </p:nvGrpSpPr>
        <p:grpSpPr>
          <a:xfrm rot="2700000">
            <a:off x="-1376391" y="-3093321"/>
            <a:ext cx="7415398" cy="3565095"/>
            <a:chOff x="0" y="0"/>
            <a:chExt cx="660400" cy="317500"/>
          </a:xfrm>
        </p:grpSpPr>
        <p:sp>
          <p:nvSpPr>
            <p:cNvPr id="626" name="Google Shape;626;p19"/>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9"/>
            <p:cNvSpPr txBox="1"/>
            <p:nvPr/>
          </p:nvSpPr>
          <p:spPr>
            <a:xfrm>
              <a:off x="0" y="136525"/>
              <a:ext cx="660400" cy="180975"/>
            </a:xfrm>
            <a:prstGeom prst="rect">
              <a:avLst/>
            </a:prstGeom>
            <a:noFill/>
            <a:ln>
              <a:noFill/>
            </a:ln>
          </p:spPr>
          <p:txBody>
            <a:bodyPr anchorCtr="0" anchor="ctr" bIns="50800" lIns="50800" spcFirstLastPara="1" rIns="50800" wrap="square" tIns="50800">
              <a:noAutofit/>
            </a:bodyPr>
            <a:lstStyle/>
            <a:p>
              <a:pPr indent="0" lvl="0" marL="0" marR="0" rtl="0" algn="ctr">
                <a:lnSpc>
                  <a:spcPct val="141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628" name="Google Shape;628;p19"/>
          <p:cNvCxnSpPr/>
          <p:nvPr/>
        </p:nvCxnSpPr>
        <p:spPr>
          <a:xfrm>
            <a:off x="-1839005" y="-2273771"/>
            <a:ext cx="5185216" cy="5132702"/>
          </a:xfrm>
          <a:prstGeom prst="straightConnector1">
            <a:avLst/>
          </a:prstGeom>
          <a:noFill/>
          <a:ln cap="flat" cmpd="sng" w="28575">
            <a:solidFill>
              <a:srgbClr val="8CA9AD"/>
            </a:solidFill>
            <a:prstDash val="solid"/>
            <a:round/>
            <a:headEnd len="sm" w="sm" type="none"/>
            <a:tailEnd len="sm" w="sm" type="none"/>
          </a:ln>
        </p:spPr>
      </p:cxnSp>
      <p:cxnSp>
        <p:nvCxnSpPr>
          <p:cNvPr id="629" name="Google Shape;629;p19"/>
          <p:cNvCxnSpPr/>
          <p:nvPr/>
        </p:nvCxnSpPr>
        <p:spPr>
          <a:xfrm>
            <a:off x="-2052951" y="-1961095"/>
            <a:ext cx="5038853" cy="5038853"/>
          </a:xfrm>
          <a:prstGeom prst="straightConnector1">
            <a:avLst/>
          </a:prstGeom>
          <a:noFill/>
          <a:ln cap="flat" cmpd="sng" w="28575">
            <a:solidFill>
              <a:srgbClr val="8CA9AD"/>
            </a:solidFill>
            <a:prstDash val="solid"/>
            <a:round/>
            <a:headEnd len="sm" w="sm" type="none"/>
            <a:tailEnd len="sm" w="sm" type="none"/>
          </a:ln>
        </p:spPr>
      </p:cxnSp>
      <p:cxnSp>
        <p:nvCxnSpPr>
          <p:cNvPr id="630" name="Google Shape;630;p19"/>
          <p:cNvCxnSpPr/>
          <p:nvPr/>
        </p:nvCxnSpPr>
        <p:spPr>
          <a:xfrm>
            <a:off x="-2232553" y="-1602625"/>
            <a:ext cx="4867141" cy="4867141"/>
          </a:xfrm>
          <a:prstGeom prst="straightConnector1">
            <a:avLst/>
          </a:prstGeom>
          <a:noFill/>
          <a:ln cap="flat" cmpd="sng" w="28575">
            <a:solidFill>
              <a:srgbClr val="8CA9AD"/>
            </a:solidFill>
            <a:prstDash val="solid"/>
            <a:round/>
            <a:headEnd len="sm" w="sm" type="none"/>
            <a:tailEnd len="sm" w="sm" type="none"/>
          </a:ln>
        </p:spPr>
      </p:cxnSp>
      <p:cxnSp>
        <p:nvCxnSpPr>
          <p:cNvPr id="631" name="Google Shape;631;p19"/>
          <p:cNvCxnSpPr/>
          <p:nvPr/>
        </p:nvCxnSpPr>
        <p:spPr>
          <a:xfrm>
            <a:off x="-2359208" y="-1216357"/>
            <a:ext cx="4690515" cy="4690515"/>
          </a:xfrm>
          <a:prstGeom prst="straightConnector1">
            <a:avLst/>
          </a:prstGeom>
          <a:noFill/>
          <a:ln cap="flat" cmpd="sng" w="28575">
            <a:solidFill>
              <a:srgbClr val="8CA9AD"/>
            </a:solidFill>
            <a:prstDash val="solid"/>
            <a:round/>
            <a:headEnd len="sm" w="sm" type="none"/>
            <a:tailEnd len="sm" w="sm" type="none"/>
          </a:ln>
        </p:spPr>
      </p:cxnSp>
      <p:cxnSp>
        <p:nvCxnSpPr>
          <p:cNvPr id="632" name="Google Shape;632;p19"/>
          <p:cNvCxnSpPr/>
          <p:nvPr/>
        </p:nvCxnSpPr>
        <p:spPr>
          <a:xfrm>
            <a:off x="-2503062" y="-776680"/>
            <a:ext cx="4347674" cy="4347674"/>
          </a:xfrm>
          <a:prstGeom prst="straightConnector1">
            <a:avLst/>
          </a:prstGeom>
          <a:noFill/>
          <a:ln cap="flat" cmpd="sng" w="28575">
            <a:solidFill>
              <a:srgbClr val="8CA9AD"/>
            </a:solidFill>
            <a:prstDash val="solid"/>
            <a:round/>
            <a:headEnd len="sm" w="sm" type="none"/>
            <a:tailEnd len="sm" w="sm" type="none"/>
          </a:ln>
        </p:spPr>
      </p:cxnSp>
      <p:cxnSp>
        <p:nvCxnSpPr>
          <p:cNvPr id="633" name="Google Shape;633;p19"/>
          <p:cNvCxnSpPr/>
          <p:nvPr/>
        </p:nvCxnSpPr>
        <p:spPr>
          <a:xfrm>
            <a:off x="-2623881" y="-332957"/>
            <a:ext cx="3963599" cy="3985594"/>
          </a:xfrm>
          <a:prstGeom prst="straightConnector1">
            <a:avLst/>
          </a:prstGeom>
          <a:noFill/>
          <a:ln cap="flat" cmpd="sng" w="28575">
            <a:solidFill>
              <a:srgbClr val="8CA9AD"/>
            </a:solidFill>
            <a:prstDash val="solid"/>
            <a:round/>
            <a:headEnd len="sm" w="sm" type="none"/>
            <a:tailEnd len="sm" w="sm" type="none"/>
          </a:ln>
        </p:spPr>
      </p:cxnSp>
      <p:cxnSp>
        <p:nvCxnSpPr>
          <p:cNvPr id="634" name="Google Shape;634;p19"/>
          <p:cNvCxnSpPr/>
          <p:nvPr/>
        </p:nvCxnSpPr>
        <p:spPr>
          <a:xfrm>
            <a:off x="-2598114" y="228677"/>
            <a:ext cx="3377485" cy="3360058"/>
          </a:xfrm>
          <a:prstGeom prst="straightConnector1">
            <a:avLst/>
          </a:prstGeom>
          <a:noFill/>
          <a:ln cap="flat" cmpd="sng" w="28575">
            <a:solidFill>
              <a:srgbClr val="8CA9AD"/>
            </a:solidFill>
            <a:prstDash val="solid"/>
            <a:round/>
            <a:headEnd len="sm" w="sm" type="none"/>
            <a:tailEnd len="sm" w="sm" type="none"/>
          </a:ln>
        </p:spPr>
      </p:cxnSp>
      <p:cxnSp>
        <p:nvCxnSpPr>
          <p:cNvPr id="635" name="Google Shape;635;p19"/>
          <p:cNvCxnSpPr/>
          <p:nvPr/>
        </p:nvCxnSpPr>
        <p:spPr>
          <a:xfrm>
            <a:off x="-2509797" y="905760"/>
            <a:ext cx="2628598" cy="2671969"/>
          </a:xfrm>
          <a:prstGeom prst="straightConnector1">
            <a:avLst/>
          </a:prstGeom>
          <a:noFill/>
          <a:ln cap="flat" cmpd="sng" w="28575">
            <a:solidFill>
              <a:srgbClr val="8CA9AD"/>
            </a:solidFill>
            <a:prstDash val="solid"/>
            <a:round/>
            <a:headEnd len="sm" w="sm" type="none"/>
            <a:tailEnd len="sm" w="sm" type="none"/>
          </a:ln>
        </p:spPr>
      </p:cxnSp>
      <p:grpSp>
        <p:nvGrpSpPr>
          <p:cNvPr id="636" name="Google Shape;636;p19"/>
          <p:cNvGrpSpPr/>
          <p:nvPr/>
        </p:nvGrpSpPr>
        <p:grpSpPr>
          <a:xfrm rot="-2700000">
            <a:off x="11386843" y="7201845"/>
            <a:ext cx="7415398" cy="3565095"/>
            <a:chOff x="0" y="0"/>
            <a:chExt cx="660400" cy="317500"/>
          </a:xfrm>
        </p:grpSpPr>
        <p:sp>
          <p:nvSpPr>
            <p:cNvPr id="637" name="Google Shape;637;p19"/>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9"/>
            <p:cNvSpPr txBox="1"/>
            <p:nvPr/>
          </p:nvSpPr>
          <p:spPr>
            <a:xfrm>
              <a:off x="0" y="136525"/>
              <a:ext cx="660400" cy="180975"/>
            </a:xfrm>
            <a:prstGeom prst="rect">
              <a:avLst/>
            </a:prstGeom>
            <a:noFill/>
            <a:ln>
              <a:noFill/>
            </a:ln>
          </p:spPr>
          <p:txBody>
            <a:bodyPr anchorCtr="0" anchor="ctr" bIns="50800" lIns="50800" spcFirstLastPara="1" rIns="50800" wrap="square" tIns="50800">
              <a:noAutofit/>
            </a:bodyPr>
            <a:lstStyle/>
            <a:p>
              <a:pPr indent="0" lvl="0" marL="0" marR="0" rtl="0" algn="ctr">
                <a:lnSpc>
                  <a:spcPct val="141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639" name="Google Shape;639;p19"/>
          <p:cNvCxnSpPr/>
          <p:nvPr/>
        </p:nvCxnSpPr>
        <p:spPr>
          <a:xfrm flipH="1" rot="10800000">
            <a:off x="14131544" y="7969488"/>
            <a:ext cx="5132702" cy="5185216"/>
          </a:xfrm>
          <a:prstGeom prst="straightConnector1">
            <a:avLst/>
          </a:prstGeom>
          <a:noFill/>
          <a:ln cap="flat" cmpd="sng" w="28575">
            <a:solidFill>
              <a:srgbClr val="8CA9AD"/>
            </a:solidFill>
            <a:prstDash val="solid"/>
            <a:round/>
            <a:headEnd len="sm" w="sm" type="none"/>
            <a:tailEnd len="sm" w="sm" type="none"/>
          </a:ln>
        </p:spPr>
      </p:cxnSp>
      <p:cxnSp>
        <p:nvCxnSpPr>
          <p:cNvPr id="640" name="Google Shape;640;p19"/>
          <p:cNvCxnSpPr/>
          <p:nvPr/>
        </p:nvCxnSpPr>
        <p:spPr>
          <a:xfrm flipH="1" rot="10800000">
            <a:off x="14444220" y="8329798"/>
            <a:ext cx="5038853" cy="5038853"/>
          </a:xfrm>
          <a:prstGeom prst="straightConnector1">
            <a:avLst/>
          </a:prstGeom>
          <a:noFill/>
          <a:ln cap="flat" cmpd="sng" w="28575">
            <a:solidFill>
              <a:srgbClr val="8CA9AD"/>
            </a:solidFill>
            <a:prstDash val="solid"/>
            <a:round/>
            <a:headEnd len="sm" w="sm" type="none"/>
            <a:tailEnd len="sm" w="sm" type="none"/>
          </a:ln>
        </p:spPr>
      </p:cxnSp>
      <p:cxnSp>
        <p:nvCxnSpPr>
          <p:cNvPr id="641" name="Google Shape;641;p19"/>
          <p:cNvCxnSpPr/>
          <p:nvPr/>
        </p:nvCxnSpPr>
        <p:spPr>
          <a:xfrm flipH="1" rot="10800000">
            <a:off x="14802690" y="8681112"/>
            <a:ext cx="4867141" cy="4867141"/>
          </a:xfrm>
          <a:prstGeom prst="straightConnector1">
            <a:avLst/>
          </a:prstGeom>
          <a:noFill/>
          <a:ln cap="flat" cmpd="sng" w="28575">
            <a:solidFill>
              <a:srgbClr val="8CA9AD"/>
            </a:solidFill>
            <a:prstDash val="solid"/>
            <a:round/>
            <a:headEnd len="sm" w="sm" type="none"/>
            <a:tailEnd len="sm" w="sm" type="none"/>
          </a:ln>
        </p:spPr>
      </p:cxnSp>
      <p:sp>
        <p:nvSpPr>
          <p:cNvPr id="642" name="Google Shape;642;p19"/>
          <p:cNvSpPr/>
          <p:nvPr/>
        </p:nvSpPr>
        <p:spPr>
          <a:xfrm>
            <a:off x="484158" y="1896169"/>
            <a:ext cx="5724107" cy="7627178"/>
          </a:xfrm>
          <a:custGeom>
            <a:rect b="b" l="l" r="r" t="t"/>
            <a:pathLst>
              <a:path extrusionOk="0" h="7627178" w="5724107">
                <a:moveTo>
                  <a:pt x="0" y="0"/>
                </a:moveTo>
                <a:lnTo>
                  <a:pt x="5724107" y="0"/>
                </a:lnTo>
                <a:lnTo>
                  <a:pt x="5724107" y="7627178"/>
                </a:lnTo>
                <a:lnTo>
                  <a:pt x="0" y="7627178"/>
                </a:lnTo>
                <a:lnTo>
                  <a:pt x="0" y="0"/>
                </a:lnTo>
                <a:close/>
              </a:path>
            </a:pathLst>
          </a:custGeom>
          <a:blipFill rotWithShape="1">
            <a:blip r:embed="rId3">
              <a:alphaModFix/>
            </a:blip>
            <a:stretch>
              <a:fillRect b="0" l="0" r="0" t="0"/>
            </a:stretch>
          </a:blipFill>
          <a:ln>
            <a:noFill/>
          </a:ln>
        </p:spPr>
      </p:sp>
      <p:sp>
        <p:nvSpPr>
          <p:cNvPr id="643" name="Google Shape;643;p19"/>
          <p:cNvSpPr/>
          <p:nvPr/>
        </p:nvSpPr>
        <p:spPr>
          <a:xfrm>
            <a:off x="1851660" y="3314700"/>
            <a:ext cx="2627947" cy="2495550"/>
          </a:xfrm>
          <a:custGeom>
            <a:rect b="b" l="l" r="r" t="t"/>
            <a:pathLst>
              <a:path extrusionOk="0" h="3327400" w="3503930">
                <a:moveTo>
                  <a:pt x="2251710" y="635000"/>
                </a:moveTo>
                <a:cubicBezTo>
                  <a:pt x="2171700" y="485140"/>
                  <a:pt x="2171700" y="436880"/>
                  <a:pt x="2143760" y="397510"/>
                </a:cubicBezTo>
                <a:cubicBezTo>
                  <a:pt x="2110740" y="350520"/>
                  <a:pt x="2043430" y="302260"/>
                  <a:pt x="1993900" y="270510"/>
                </a:cubicBezTo>
                <a:cubicBezTo>
                  <a:pt x="1951990" y="243840"/>
                  <a:pt x="1917700" y="229870"/>
                  <a:pt x="1868170" y="214630"/>
                </a:cubicBezTo>
                <a:cubicBezTo>
                  <a:pt x="1804670" y="194310"/>
                  <a:pt x="1714500" y="179070"/>
                  <a:pt x="1638300" y="168910"/>
                </a:cubicBezTo>
                <a:cubicBezTo>
                  <a:pt x="1563370" y="158750"/>
                  <a:pt x="1497330" y="135890"/>
                  <a:pt x="1414780" y="149860"/>
                </a:cubicBezTo>
                <a:cubicBezTo>
                  <a:pt x="1300480" y="168910"/>
                  <a:pt x="1098550" y="269240"/>
                  <a:pt x="1029970" y="322580"/>
                </a:cubicBezTo>
                <a:cubicBezTo>
                  <a:pt x="998220" y="346710"/>
                  <a:pt x="998220" y="365760"/>
                  <a:pt x="974090" y="392430"/>
                </a:cubicBezTo>
                <a:cubicBezTo>
                  <a:pt x="937260" y="429260"/>
                  <a:pt x="881380" y="485140"/>
                  <a:pt x="824230" y="519430"/>
                </a:cubicBezTo>
                <a:cubicBezTo>
                  <a:pt x="764540" y="556260"/>
                  <a:pt x="689610" y="556260"/>
                  <a:pt x="623570" y="600710"/>
                </a:cubicBezTo>
                <a:cubicBezTo>
                  <a:pt x="537210" y="659130"/>
                  <a:pt x="429260" y="778510"/>
                  <a:pt x="368300" y="867410"/>
                </a:cubicBezTo>
                <a:cubicBezTo>
                  <a:pt x="320040" y="937260"/>
                  <a:pt x="289560" y="1009650"/>
                  <a:pt x="270510" y="1075690"/>
                </a:cubicBezTo>
                <a:cubicBezTo>
                  <a:pt x="255270" y="1130300"/>
                  <a:pt x="264160" y="1178560"/>
                  <a:pt x="254000" y="1233170"/>
                </a:cubicBezTo>
                <a:cubicBezTo>
                  <a:pt x="241300" y="1292860"/>
                  <a:pt x="210820" y="1348740"/>
                  <a:pt x="196850" y="1421130"/>
                </a:cubicBezTo>
                <a:cubicBezTo>
                  <a:pt x="180340" y="1511300"/>
                  <a:pt x="173990" y="1643380"/>
                  <a:pt x="170180" y="1737360"/>
                </a:cubicBezTo>
                <a:cubicBezTo>
                  <a:pt x="167640" y="1814830"/>
                  <a:pt x="163830" y="1892300"/>
                  <a:pt x="171450" y="1945640"/>
                </a:cubicBezTo>
                <a:cubicBezTo>
                  <a:pt x="176530" y="1979930"/>
                  <a:pt x="177800" y="1996440"/>
                  <a:pt x="194310" y="2026920"/>
                </a:cubicBezTo>
                <a:cubicBezTo>
                  <a:pt x="220980" y="2080260"/>
                  <a:pt x="307340" y="2165350"/>
                  <a:pt x="346710" y="2221230"/>
                </a:cubicBezTo>
                <a:cubicBezTo>
                  <a:pt x="373380" y="2259330"/>
                  <a:pt x="382270" y="2289810"/>
                  <a:pt x="408940" y="2324100"/>
                </a:cubicBezTo>
                <a:cubicBezTo>
                  <a:pt x="443230" y="2366010"/>
                  <a:pt x="486410" y="2410460"/>
                  <a:pt x="537210" y="2452370"/>
                </a:cubicBezTo>
                <a:cubicBezTo>
                  <a:pt x="601980" y="2505710"/>
                  <a:pt x="713740" y="2564130"/>
                  <a:pt x="772160" y="2609850"/>
                </a:cubicBezTo>
                <a:cubicBezTo>
                  <a:pt x="810260" y="2639060"/>
                  <a:pt x="829310" y="2667000"/>
                  <a:pt x="861060" y="2688590"/>
                </a:cubicBezTo>
                <a:cubicBezTo>
                  <a:pt x="889000" y="2707640"/>
                  <a:pt x="922020" y="2712720"/>
                  <a:pt x="949960" y="2733040"/>
                </a:cubicBezTo>
                <a:cubicBezTo>
                  <a:pt x="981710" y="2755900"/>
                  <a:pt x="996950" y="2788920"/>
                  <a:pt x="1038860" y="2821940"/>
                </a:cubicBezTo>
                <a:cubicBezTo>
                  <a:pt x="1112520" y="2882900"/>
                  <a:pt x="1276350" y="2993390"/>
                  <a:pt x="1370330" y="3041650"/>
                </a:cubicBezTo>
                <a:cubicBezTo>
                  <a:pt x="1435100" y="3074670"/>
                  <a:pt x="1497330" y="3083560"/>
                  <a:pt x="1540510" y="3105150"/>
                </a:cubicBezTo>
                <a:cubicBezTo>
                  <a:pt x="1569720" y="3120390"/>
                  <a:pt x="1572260" y="3139440"/>
                  <a:pt x="1609090" y="3152140"/>
                </a:cubicBezTo>
                <a:cubicBezTo>
                  <a:pt x="1699260" y="3181350"/>
                  <a:pt x="2016760" y="3192780"/>
                  <a:pt x="2133600" y="3172460"/>
                </a:cubicBezTo>
                <a:cubicBezTo>
                  <a:pt x="2194560" y="3161030"/>
                  <a:pt x="2218690" y="3143250"/>
                  <a:pt x="2266950" y="3116580"/>
                </a:cubicBezTo>
                <a:cubicBezTo>
                  <a:pt x="2331720" y="3082290"/>
                  <a:pt x="2426970" y="3016250"/>
                  <a:pt x="2480310" y="2973070"/>
                </a:cubicBezTo>
                <a:cubicBezTo>
                  <a:pt x="2517140" y="2945130"/>
                  <a:pt x="2527300" y="2926080"/>
                  <a:pt x="2564130" y="2895600"/>
                </a:cubicBezTo>
                <a:cubicBezTo>
                  <a:pt x="2626360" y="2843530"/>
                  <a:pt x="2757170" y="2736850"/>
                  <a:pt x="2827020" y="2703830"/>
                </a:cubicBezTo>
                <a:cubicBezTo>
                  <a:pt x="2866390" y="2684780"/>
                  <a:pt x="2894330" y="2698750"/>
                  <a:pt x="2929890" y="2678430"/>
                </a:cubicBezTo>
                <a:cubicBezTo>
                  <a:pt x="2983230" y="2646680"/>
                  <a:pt x="3050540" y="2564130"/>
                  <a:pt x="3097530" y="2500630"/>
                </a:cubicBezTo>
                <a:cubicBezTo>
                  <a:pt x="3141980" y="2438400"/>
                  <a:pt x="3181350" y="2381250"/>
                  <a:pt x="3208020" y="2301240"/>
                </a:cubicBezTo>
                <a:cubicBezTo>
                  <a:pt x="3242310" y="2197100"/>
                  <a:pt x="3232150" y="2014220"/>
                  <a:pt x="3260090" y="1916430"/>
                </a:cubicBezTo>
                <a:cubicBezTo>
                  <a:pt x="3277870" y="1851660"/>
                  <a:pt x="3310890" y="1808480"/>
                  <a:pt x="3326130" y="1760220"/>
                </a:cubicBezTo>
                <a:cubicBezTo>
                  <a:pt x="3337560" y="1720850"/>
                  <a:pt x="3342640" y="1692910"/>
                  <a:pt x="3347720" y="1651000"/>
                </a:cubicBezTo>
                <a:cubicBezTo>
                  <a:pt x="3355340" y="1590040"/>
                  <a:pt x="3369310" y="1501140"/>
                  <a:pt x="3360420" y="1431290"/>
                </a:cubicBezTo>
                <a:cubicBezTo>
                  <a:pt x="3351530" y="1362710"/>
                  <a:pt x="3324860" y="1303020"/>
                  <a:pt x="3295650" y="1236980"/>
                </a:cubicBezTo>
                <a:cubicBezTo>
                  <a:pt x="3262630" y="1160780"/>
                  <a:pt x="3208020" y="1050290"/>
                  <a:pt x="3164840" y="1002030"/>
                </a:cubicBezTo>
                <a:cubicBezTo>
                  <a:pt x="3139440" y="974090"/>
                  <a:pt x="3114040" y="974090"/>
                  <a:pt x="3088640" y="947420"/>
                </a:cubicBezTo>
                <a:cubicBezTo>
                  <a:pt x="3054350" y="909320"/>
                  <a:pt x="3016250" y="838200"/>
                  <a:pt x="2990850" y="787400"/>
                </a:cubicBezTo>
                <a:cubicBezTo>
                  <a:pt x="2967990" y="741680"/>
                  <a:pt x="2970530" y="692150"/>
                  <a:pt x="2936240" y="655320"/>
                </a:cubicBezTo>
                <a:cubicBezTo>
                  <a:pt x="2891790" y="607060"/>
                  <a:pt x="2777490" y="588010"/>
                  <a:pt x="2717800" y="544830"/>
                </a:cubicBezTo>
                <a:cubicBezTo>
                  <a:pt x="2669540" y="510540"/>
                  <a:pt x="2640330" y="459740"/>
                  <a:pt x="2599690" y="430530"/>
                </a:cubicBezTo>
                <a:cubicBezTo>
                  <a:pt x="2564130" y="403860"/>
                  <a:pt x="2520950" y="393700"/>
                  <a:pt x="2489200" y="370840"/>
                </a:cubicBezTo>
                <a:cubicBezTo>
                  <a:pt x="2462530" y="351790"/>
                  <a:pt x="2451100" y="322580"/>
                  <a:pt x="2421890" y="306070"/>
                </a:cubicBezTo>
                <a:cubicBezTo>
                  <a:pt x="2385060" y="283210"/>
                  <a:pt x="2330450" y="270510"/>
                  <a:pt x="2278380" y="261620"/>
                </a:cubicBezTo>
                <a:cubicBezTo>
                  <a:pt x="2217420" y="250190"/>
                  <a:pt x="2119630" y="260350"/>
                  <a:pt x="2076450" y="251460"/>
                </a:cubicBezTo>
                <a:cubicBezTo>
                  <a:pt x="2054860" y="247650"/>
                  <a:pt x="2042160" y="243840"/>
                  <a:pt x="2029460" y="233680"/>
                </a:cubicBezTo>
                <a:cubicBezTo>
                  <a:pt x="2016760" y="224790"/>
                  <a:pt x="2006600" y="207010"/>
                  <a:pt x="2002790" y="191770"/>
                </a:cubicBezTo>
                <a:cubicBezTo>
                  <a:pt x="1998980" y="176530"/>
                  <a:pt x="1998980" y="157480"/>
                  <a:pt x="2006600" y="142240"/>
                </a:cubicBezTo>
                <a:cubicBezTo>
                  <a:pt x="2016760" y="124460"/>
                  <a:pt x="2044700" y="101600"/>
                  <a:pt x="2063750" y="96520"/>
                </a:cubicBezTo>
                <a:cubicBezTo>
                  <a:pt x="2080260" y="92710"/>
                  <a:pt x="2099310" y="95250"/>
                  <a:pt x="2113280" y="102870"/>
                </a:cubicBezTo>
                <a:cubicBezTo>
                  <a:pt x="2131060" y="114300"/>
                  <a:pt x="2151380" y="143510"/>
                  <a:pt x="2156460" y="162560"/>
                </a:cubicBezTo>
                <a:cubicBezTo>
                  <a:pt x="2160270" y="179070"/>
                  <a:pt x="2156460" y="198120"/>
                  <a:pt x="2146300" y="212090"/>
                </a:cubicBezTo>
                <a:cubicBezTo>
                  <a:pt x="2134870" y="228600"/>
                  <a:pt x="2105660" y="250190"/>
                  <a:pt x="2084070" y="251460"/>
                </a:cubicBezTo>
                <a:cubicBezTo>
                  <a:pt x="2063750" y="252730"/>
                  <a:pt x="2030730" y="238760"/>
                  <a:pt x="2018030" y="222250"/>
                </a:cubicBezTo>
                <a:cubicBezTo>
                  <a:pt x="2004060" y="205740"/>
                  <a:pt x="1997710" y="170180"/>
                  <a:pt x="2004060" y="149860"/>
                </a:cubicBezTo>
                <a:cubicBezTo>
                  <a:pt x="2010410" y="129540"/>
                  <a:pt x="2029460" y="109220"/>
                  <a:pt x="2056130" y="99060"/>
                </a:cubicBezTo>
                <a:cubicBezTo>
                  <a:pt x="2099310" y="81280"/>
                  <a:pt x="2189480" y="91440"/>
                  <a:pt x="2260600" y="104140"/>
                </a:cubicBezTo>
                <a:cubicBezTo>
                  <a:pt x="2344420" y="119380"/>
                  <a:pt x="2437130" y="144780"/>
                  <a:pt x="2524760" y="195580"/>
                </a:cubicBezTo>
                <a:cubicBezTo>
                  <a:pt x="2631440" y="257810"/>
                  <a:pt x="2755900" y="424180"/>
                  <a:pt x="2842260" y="474980"/>
                </a:cubicBezTo>
                <a:cubicBezTo>
                  <a:pt x="2893060" y="505460"/>
                  <a:pt x="2936240" y="502920"/>
                  <a:pt x="2973070" y="523240"/>
                </a:cubicBezTo>
                <a:cubicBezTo>
                  <a:pt x="3006090" y="539750"/>
                  <a:pt x="3034030" y="554990"/>
                  <a:pt x="3056890" y="581660"/>
                </a:cubicBezTo>
                <a:cubicBezTo>
                  <a:pt x="3082290" y="614680"/>
                  <a:pt x="3089910" y="665480"/>
                  <a:pt x="3112770" y="711200"/>
                </a:cubicBezTo>
                <a:cubicBezTo>
                  <a:pt x="3140710" y="764540"/>
                  <a:pt x="3178810" y="838200"/>
                  <a:pt x="3213100" y="880110"/>
                </a:cubicBezTo>
                <a:cubicBezTo>
                  <a:pt x="3237230" y="909320"/>
                  <a:pt x="3261360" y="914400"/>
                  <a:pt x="3286760" y="944880"/>
                </a:cubicBezTo>
                <a:cubicBezTo>
                  <a:pt x="3329940" y="998220"/>
                  <a:pt x="3398520" y="1122680"/>
                  <a:pt x="3427730" y="1182370"/>
                </a:cubicBezTo>
                <a:cubicBezTo>
                  <a:pt x="3444240" y="1215390"/>
                  <a:pt x="3450590" y="1231900"/>
                  <a:pt x="3460750" y="1263650"/>
                </a:cubicBezTo>
                <a:cubicBezTo>
                  <a:pt x="3474720" y="1310640"/>
                  <a:pt x="3495040" y="1380490"/>
                  <a:pt x="3500120" y="1435100"/>
                </a:cubicBezTo>
                <a:cubicBezTo>
                  <a:pt x="3503930" y="1483360"/>
                  <a:pt x="3496310" y="1521460"/>
                  <a:pt x="3491230" y="1573530"/>
                </a:cubicBezTo>
                <a:cubicBezTo>
                  <a:pt x="3482340" y="1642110"/>
                  <a:pt x="3469640" y="1746250"/>
                  <a:pt x="3450590" y="1812290"/>
                </a:cubicBezTo>
                <a:cubicBezTo>
                  <a:pt x="3436620" y="1859280"/>
                  <a:pt x="3413760" y="1882140"/>
                  <a:pt x="3401060" y="1932940"/>
                </a:cubicBezTo>
                <a:cubicBezTo>
                  <a:pt x="3379470" y="2011680"/>
                  <a:pt x="3389630" y="2147570"/>
                  <a:pt x="3360420" y="2250440"/>
                </a:cubicBezTo>
                <a:cubicBezTo>
                  <a:pt x="3331210" y="2354580"/>
                  <a:pt x="3288030" y="2462530"/>
                  <a:pt x="3224530" y="2552700"/>
                </a:cubicBezTo>
                <a:cubicBezTo>
                  <a:pt x="3161030" y="2644140"/>
                  <a:pt x="3042920" y="2762250"/>
                  <a:pt x="2980690" y="2795270"/>
                </a:cubicBezTo>
                <a:cubicBezTo>
                  <a:pt x="2950210" y="2811780"/>
                  <a:pt x="2933700" y="2797810"/>
                  <a:pt x="2901950" y="2811780"/>
                </a:cubicBezTo>
                <a:cubicBezTo>
                  <a:pt x="2839720" y="2838450"/>
                  <a:pt x="2715260" y="2937510"/>
                  <a:pt x="2650490" y="2989580"/>
                </a:cubicBezTo>
                <a:cubicBezTo>
                  <a:pt x="2607310" y="3023870"/>
                  <a:pt x="2590800" y="3049270"/>
                  <a:pt x="2547620" y="3082290"/>
                </a:cubicBezTo>
                <a:cubicBezTo>
                  <a:pt x="2487930" y="3129280"/>
                  <a:pt x="2391410" y="3197860"/>
                  <a:pt x="2317750" y="3237230"/>
                </a:cubicBezTo>
                <a:cubicBezTo>
                  <a:pt x="2255520" y="3270250"/>
                  <a:pt x="2208530" y="3294380"/>
                  <a:pt x="2136140" y="3308350"/>
                </a:cubicBezTo>
                <a:cubicBezTo>
                  <a:pt x="2035810" y="3327400"/>
                  <a:pt x="1871980" y="3315970"/>
                  <a:pt x="1761490" y="3308350"/>
                </a:cubicBezTo>
                <a:cubicBezTo>
                  <a:pt x="1673860" y="3302000"/>
                  <a:pt x="1606550" y="3298190"/>
                  <a:pt x="1527810" y="3274060"/>
                </a:cubicBezTo>
                <a:cubicBezTo>
                  <a:pt x="1440180" y="3244850"/>
                  <a:pt x="1356360" y="3192780"/>
                  <a:pt x="1264920" y="3138170"/>
                </a:cubicBezTo>
                <a:cubicBezTo>
                  <a:pt x="1160780" y="3075940"/>
                  <a:pt x="998220" y="2971800"/>
                  <a:pt x="938530" y="2917190"/>
                </a:cubicBezTo>
                <a:cubicBezTo>
                  <a:pt x="910590" y="2891790"/>
                  <a:pt x="908050" y="2872740"/>
                  <a:pt x="885190" y="2853690"/>
                </a:cubicBezTo>
                <a:cubicBezTo>
                  <a:pt x="855980" y="2829560"/>
                  <a:pt x="805180" y="2816860"/>
                  <a:pt x="770890" y="2794000"/>
                </a:cubicBezTo>
                <a:cubicBezTo>
                  <a:pt x="735330" y="2769870"/>
                  <a:pt x="716280" y="2743200"/>
                  <a:pt x="675640" y="2712720"/>
                </a:cubicBezTo>
                <a:cubicBezTo>
                  <a:pt x="615950" y="2668270"/>
                  <a:pt x="508000" y="2613660"/>
                  <a:pt x="440690" y="2557780"/>
                </a:cubicBezTo>
                <a:cubicBezTo>
                  <a:pt x="381000" y="2508250"/>
                  <a:pt x="330200" y="2456180"/>
                  <a:pt x="287020" y="2402840"/>
                </a:cubicBezTo>
                <a:cubicBezTo>
                  <a:pt x="247650" y="2353310"/>
                  <a:pt x="224790" y="2297430"/>
                  <a:pt x="189230" y="2249170"/>
                </a:cubicBezTo>
                <a:cubicBezTo>
                  <a:pt x="153670" y="2200910"/>
                  <a:pt x="100330" y="2156460"/>
                  <a:pt x="72390" y="2114550"/>
                </a:cubicBezTo>
                <a:cubicBezTo>
                  <a:pt x="50800" y="2084070"/>
                  <a:pt x="35560" y="2072640"/>
                  <a:pt x="24130" y="2029460"/>
                </a:cubicBezTo>
                <a:cubicBezTo>
                  <a:pt x="0" y="1925320"/>
                  <a:pt x="17780" y="1609090"/>
                  <a:pt x="40640" y="1461770"/>
                </a:cubicBezTo>
                <a:cubicBezTo>
                  <a:pt x="54610" y="1363980"/>
                  <a:pt x="91440" y="1300480"/>
                  <a:pt x="106680" y="1223010"/>
                </a:cubicBezTo>
                <a:cubicBezTo>
                  <a:pt x="121920" y="1150620"/>
                  <a:pt x="116840" y="1066800"/>
                  <a:pt x="135890" y="1012190"/>
                </a:cubicBezTo>
                <a:cubicBezTo>
                  <a:pt x="151130" y="970280"/>
                  <a:pt x="180340" y="947420"/>
                  <a:pt x="196850" y="911860"/>
                </a:cubicBezTo>
                <a:cubicBezTo>
                  <a:pt x="212090" y="877570"/>
                  <a:pt x="204470" y="844550"/>
                  <a:pt x="229870" y="802640"/>
                </a:cubicBezTo>
                <a:cubicBezTo>
                  <a:pt x="283210" y="718820"/>
                  <a:pt x="467360" y="543560"/>
                  <a:pt x="566420" y="481330"/>
                </a:cubicBezTo>
                <a:cubicBezTo>
                  <a:pt x="628650" y="444500"/>
                  <a:pt x="678180" y="455930"/>
                  <a:pt x="735330" y="420370"/>
                </a:cubicBezTo>
                <a:cubicBezTo>
                  <a:pt x="812800" y="373380"/>
                  <a:pt x="878840" y="264160"/>
                  <a:pt x="976630" y="200660"/>
                </a:cubicBezTo>
                <a:cubicBezTo>
                  <a:pt x="1096010" y="124460"/>
                  <a:pt x="1285240" y="36830"/>
                  <a:pt x="1413510" y="15240"/>
                </a:cubicBezTo>
                <a:cubicBezTo>
                  <a:pt x="1508760" y="0"/>
                  <a:pt x="1584960" y="21590"/>
                  <a:pt x="1670050" y="33020"/>
                </a:cubicBezTo>
                <a:cubicBezTo>
                  <a:pt x="1755140" y="44450"/>
                  <a:pt x="1851660" y="60960"/>
                  <a:pt x="1925320" y="86360"/>
                </a:cubicBezTo>
                <a:cubicBezTo>
                  <a:pt x="1986280" y="107950"/>
                  <a:pt x="2030730" y="130810"/>
                  <a:pt x="2082800" y="167640"/>
                </a:cubicBezTo>
                <a:cubicBezTo>
                  <a:pt x="2145030" y="212090"/>
                  <a:pt x="2218690" y="274320"/>
                  <a:pt x="2268220" y="344170"/>
                </a:cubicBezTo>
                <a:cubicBezTo>
                  <a:pt x="2320290" y="416560"/>
                  <a:pt x="2383790" y="543560"/>
                  <a:pt x="2386330" y="594360"/>
                </a:cubicBezTo>
                <a:cubicBezTo>
                  <a:pt x="2387600" y="617220"/>
                  <a:pt x="2381250" y="631190"/>
                  <a:pt x="2371090" y="643890"/>
                </a:cubicBezTo>
                <a:cubicBezTo>
                  <a:pt x="2360930" y="655320"/>
                  <a:pt x="2341880" y="666750"/>
                  <a:pt x="2326640" y="669290"/>
                </a:cubicBezTo>
                <a:cubicBezTo>
                  <a:pt x="2310130" y="671830"/>
                  <a:pt x="2289810" y="666750"/>
                  <a:pt x="2275840" y="659130"/>
                </a:cubicBezTo>
                <a:cubicBezTo>
                  <a:pt x="2265680" y="654050"/>
                  <a:pt x="2251710" y="635000"/>
                  <a:pt x="2251710" y="635000"/>
                </a:cubicBezTo>
              </a:path>
            </a:pathLst>
          </a:custGeom>
          <a:solidFill>
            <a:srgbClr val="E719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9"/>
          <p:cNvSpPr/>
          <p:nvPr/>
        </p:nvSpPr>
        <p:spPr>
          <a:xfrm>
            <a:off x="2394585" y="4250055"/>
            <a:ext cx="879158" cy="1048703"/>
          </a:xfrm>
          <a:custGeom>
            <a:rect b="b" l="l" r="r" t="t"/>
            <a:pathLst>
              <a:path extrusionOk="0" h="1398270" w="1172210">
                <a:moveTo>
                  <a:pt x="608330" y="243840"/>
                </a:moveTo>
                <a:cubicBezTo>
                  <a:pt x="323850" y="279400"/>
                  <a:pt x="274320" y="311150"/>
                  <a:pt x="248920" y="345440"/>
                </a:cubicBezTo>
                <a:cubicBezTo>
                  <a:pt x="228600" y="373380"/>
                  <a:pt x="236220" y="414020"/>
                  <a:pt x="220980" y="440690"/>
                </a:cubicBezTo>
                <a:cubicBezTo>
                  <a:pt x="208280" y="466090"/>
                  <a:pt x="177800" y="474980"/>
                  <a:pt x="166370" y="502920"/>
                </a:cubicBezTo>
                <a:cubicBezTo>
                  <a:pt x="148590" y="544830"/>
                  <a:pt x="140970" y="627380"/>
                  <a:pt x="152400" y="678180"/>
                </a:cubicBezTo>
                <a:cubicBezTo>
                  <a:pt x="163830" y="722630"/>
                  <a:pt x="194310" y="764540"/>
                  <a:pt x="224790" y="796290"/>
                </a:cubicBezTo>
                <a:cubicBezTo>
                  <a:pt x="252730" y="825500"/>
                  <a:pt x="294640" y="834390"/>
                  <a:pt x="322580" y="863600"/>
                </a:cubicBezTo>
                <a:cubicBezTo>
                  <a:pt x="354330" y="895350"/>
                  <a:pt x="370840" y="955040"/>
                  <a:pt x="400050" y="981710"/>
                </a:cubicBezTo>
                <a:cubicBezTo>
                  <a:pt x="424180" y="1002030"/>
                  <a:pt x="454660" y="1003300"/>
                  <a:pt x="478790" y="1021080"/>
                </a:cubicBezTo>
                <a:cubicBezTo>
                  <a:pt x="505460" y="1041400"/>
                  <a:pt x="521970" y="1074420"/>
                  <a:pt x="553720" y="1096010"/>
                </a:cubicBezTo>
                <a:cubicBezTo>
                  <a:pt x="590550" y="1121410"/>
                  <a:pt x="655320" y="1130300"/>
                  <a:pt x="692150" y="1154430"/>
                </a:cubicBezTo>
                <a:cubicBezTo>
                  <a:pt x="723900" y="1176020"/>
                  <a:pt x="739140" y="1215390"/>
                  <a:pt x="767080" y="1229360"/>
                </a:cubicBezTo>
                <a:cubicBezTo>
                  <a:pt x="795020" y="1242060"/>
                  <a:pt x="828040" y="1243330"/>
                  <a:pt x="857250" y="1236980"/>
                </a:cubicBezTo>
                <a:cubicBezTo>
                  <a:pt x="890270" y="1230630"/>
                  <a:pt x="929640" y="1214120"/>
                  <a:pt x="952500" y="1182370"/>
                </a:cubicBezTo>
                <a:cubicBezTo>
                  <a:pt x="985520" y="1135380"/>
                  <a:pt x="984250" y="1038860"/>
                  <a:pt x="991870" y="949960"/>
                </a:cubicBezTo>
                <a:cubicBezTo>
                  <a:pt x="1003300" y="828040"/>
                  <a:pt x="1033780" y="624840"/>
                  <a:pt x="994410" y="516890"/>
                </a:cubicBezTo>
                <a:cubicBezTo>
                  <a:pt x="966470" y="436880"/>
                  <a:pt x="878840" y="388620"/>
                  <a:pt x="843280" y="335280"/>
                </a:cubicBezTo>
                <a:cubicBezTo>
                  <a:pt x="819150" y="295910"/>
                  <a:pt x="821690" y="255270"/>
                  <a:pt x="791210" y="228600"/>
                </a:cubicBezTo>
                <a:cubicBezTo>
                  <a:pt x="751840" y="194310"/>
                  <a:pt x="666750" y="180340"/>
                  <a:pt x="605790" y="170180"/>
                </a:cubicBezTo>
                <a:cubicBezTo>
                  <a:pt x="549910" y="161290"/>
                  <a:pt x="480060" y="175260"/>
                  <a:pt x="441960" y="168910"/>
                </a:cubicBezTo>
                <a:cubicBezTo>
                  <a:pt x="420370" y="165100"/>
                  <a:pt x="406400" y="162560"/>
                  <a:pt x="393700" y="152400"/>
                </a:cubicBezTo>
                <a:cubicBezTo>
                  <a:pt x="381000" y="143510"/>
                  <a:pt x="370840" y="125730"/>
                  <a:pt x="365760" y="110490"/>
                </a:cubicBezTo>
                <a:cubicBezTo>
                  <a:pt x="361950" y="95250"/>
                  <a:pt x="361950" y="76200"/>
                  <a:pt x="369570" y="60960"/>
                </a:cubicBezTo>
                <a:cubicBezTo>
                  <a:pt x="378460" y="41910"/>
                  <a:pt x="406400" y="19050"/>
                  <a:pt x="425450" y="12700"/>
                </a:cubicBezTo>
                <a:cubicBezTo>
                  <a:pt x="441960" y="7620"/>
                  <a:pt x="461010" y="10160"/>
                  <a:pt x="476250" y="19050"/>
                </a:cubicBezTo>
                <a:cubicBezTo>
                  <a:pt x="494030" y="29210"/>
                  <a:pt x="516890" y="55880"/>
                  <a:pt x="520700" y="77470"/>
                </a:cubicBezTo>
                <a:cubicBezTo>
                  <a:pt x="524510" y="99060"/>
                  <a:pt x="510540" y="133350"/>
                  <a:pt x="496570" y="148590"/>
                </a:cubicBezTo>
                <a:cubicBezTo>
                  <a:pt x="485140" y="160020"/>
                  <a:pt x="466090" y="167640"/>
                  <a:pt x="450850" y="168910"/>
                </a:cubicBezTo>
                <a:cubicBezTo>
                  <a:pt x="434340" y="170180"/>
                  <a:pt x="415290" y="167640"/>
                  <a:pt x="401320" y="157480"/>
                </a:cubicBezTo>
                <a:cubicBezTo>
                  <a:pt x="384810" y="146050"/>
                  <a:pt x="365760" y="114300"/>
                  <a:pt x="363220" y="93980"/>
                </a:cubicBezTo>
                <a:cubicBezTo>
                  <a:pt x="360680" y="77470"/>
                  <a:pt x="368300" y="58420"/>
                  <a:pt x="377190" y="45720"/>
                </a:cubicBezTo>
                <a:cubicBezTo>
                  <a:pt x="386080" y="31750"/>
                  <a:pt x="396240" y="21590"/>
                  <a:pt x="417830" y="15240"/>
                </a:cubicBezTo>
                <a:cubicBezTo>
                  <a:pt x="464820" y="0"/>
                  <a:pt x="598170" y="7620"/>
                  <a:pt x="670560" y="22860"/>
                </a:cubicBezTo>
                <a:cubicBezTo>
                  <a:pt x="730250" y="35560"/>
                  <a:pt x="783590" y="62230"/>
                  <a:pt x="828040" y="86360"/>
                </a:cubicBezTo>
                <a:cubicBezTo>
                  <a:pt x="863600" y="106680"/>
                  <a:pt x="895350" y="127000"/>
                  <a:pt x="916940" y="152400"/>
                </a:cubicBezTo>
                <a:cubicBezTo>
                  <a:pt x="935990" y="176530"/>
                  <a:pt x="935990" y="204470"/>
                  <a:pt x="956310" y="232410"/>
                </a:cubicBezTo>
                <a:cubicBezTo>
                  <a:pt x="984250" y="274320"/>
                  <a:pt x="1045210" y="322580"/>
                  <a:pt x="1078230" y="370840"/>
                </a:cubicBezTo>
                <a:cubicBezTo>
                  <a:pt x="1108710" y="416560"/>
                  <a:pt x="1134110" y="450850"/>
                  <a:pt x="1148080" y="514350"/>
                </a:cubicBezTo>
                <a:cubicBezTo>
                  <a:pt x="1172210" y="619760"/>
                  <a:pt x="1149350" y="835660"/>
                  <a:pt x="1140460" y="958850"/>
                </a:cubicBezTo>
                <a:cubicBezTo>
                  <a:pt x="1135380" y="1047750"/>
                  <a:pt x="1139190" y="1122680"/>
                  <a:pt x="1113790" y="1188720"/>
                </a:cubicBezTo>
                <a:cubicBezTo>
                  <a:pt x="1090930" y="1248410"/>
                  <a:pt x="1045210" y="1306830"/>
                  <a:pt x="1007110" y="1341120"/>
                </a:cubicBezTo>
                <a:cubicBezTo>
                  <a:pt x="980440" y="1366520"/>
                  <a:pt x="956310" y="1381760"/>
                  <a:pt x="923290" y="1389380"/>
                </a:cubicBezTo>
                <a:cubicBezTo>
                  <a:pt x="886460" y="1398270"/>
                  <a:pt x="833120" y="1390650"/>
                  <a:pt x="793750" y="1385570"/>
                </a:cubicBezTo>
                <a:cubicBezTo>
                  <a:pt x="762000" y="1381760"/>
                  <a:pt x="732790" y="1380490"/>
                  <a:pt x="707390" y="1365250"/>
                </a:cubicBezTo>
                <a:cubicBezTo>
                  <a:pt x="680720" y="1348740"/>
                  <a:pt x="669290" y="1306830"/>
                  <a:pt x="640080" y="1289050"/>
                </a:cubicBezTo>
                <a:cubicBezTo>
                  <a:pt x="608330" y="1270000"/>
                  <a:pt x="558800" y="1281430"/>
                  <a:pt x="521970" y="1262380"/>
                </a:cubicBezTo>
                <a:cubicBezTo>
                  <a:pt x="480060" y="1240790"/>
                  <a:pt x="448310" y="1188720"/>
                  <a:pt x="407670" y="1156970"/>
                </a:cubicBezTo>
                <a:cubicBezTo>
                  <a:pt x="367030" y="1126490"/>
                  <a:pt x="316230" y="1111250"/>
                  <a:pt x="279400" y="1074420"/>
                </a:cubicBezTo>
                <a:cubicBezTo>
                  <a:pt x="238760" y="1035050"/>
                  <a:pt x="213360" y="961390"/>
                  <a:pt x="179070" y="924560"/>
                </a:cubicBezTo>
                <a:cubicBezTo>
                  <a:pt x="154940" y="897890"/>
                  <a:pt x="128270" y="894080"/>
                  <a:pt x="104140" y="866140"/>
                </a:cubicBezTo>
                <a:cubicBezTo>
                  <a:pt x="71120" y="826770"/>
                  <a:pt x="25400" y="749300"/>
                  <a:pt x="11430" y="695960"/>
                </a:cubicBezTo>
                <a:cubicBezTo>
                  <a:pt x="0" y="652780"/>
                  <a:pt x="5080" y="614680"/>
                  <a:pt x="7620" y="574040"/>
                </a:cubicBezTo>
                <a:cubicBezTo>
                  <a:pt x="10160" y="532130"/>
                  <a:pt x="11430" y="487680"/>
                  <a:pt x="26670" y="447040"/>
                </a:cubicBezTo>
                <a:cubicBezTo>
                  <a:pt x="45720" y="405130"/>
                  <a:pt x="82550" y="365760"/>
                  <a:pt x="115570" y="326390"/>
                </a:cubicBezTo>
                <a:cubicBezTo>
                  <a:pt x="151130" y="284480"/>
                  <a:pt x="196850" y="241300"/>
                  <a:pt x="237490" y="205740"/>
                </a:cubicBezTo>
                <a:cubicBezTo>
                  <a:pt x="274320" y="175260"/>
                  <a:pt x="300990" y="146050"/>
                  <a:pt x="349250" y="127000"/>
                </a:cubicBezTo>
                <a:cubicBezTo>
                  <a:pt x="415290" y="101600"/>
                  <a:pt x="558800" y="85090"/>
                  <a:pt x="609600" y="93980"/>
                </a:cubicBezTo>
                <a:cubicBezTo>
                  <a:pt x="632460" y="99060"/>
                  <a:pt x="645160" y="106680"/>
                  <a:pt x="656590" y="119380"/>
                </a:cubicBezTo>
                <a:cubicBezTo>
                  <a:pt x="666750" y="132080"/>
                  <a:pt x="674370" y="152400"/>
                  <a:pt x="674370" y="168910"/>
                </a:cubicBezTo>
                <a:cubicBezTo>
                  <a:pt x="674370" y="185420"/>
                  <a:pt x="666750" y="207010"/>
                  <a:pt x="655320" y="218440"/>
                </a:cubicBezTo>
                <a:cubicBezTo>
                  <a:pt x="645160" y="231140"/>
                  <a:pt x="608330" y="243840"/>
                  <a:pt x="608330" y="243840"/>
                </a:cubicBezTo>
              </a:path>
            </a:pathLst>
          </a:custGeom>
          <a:solidFill>
            <a:srgbClr val="227C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9"/>
          <p:cNvSpPr/>
          <p:nvPr/>
        </p:nvSpPr>
        <p:spPr>
          <a:xfrm>
            <a:off x="3325178" y="5310188"/>
            <a:ext cx="2292667" cy="4155758"/>
          </a:xfrm>
          <a:custGeom>
            <a:rect b="b" l="l" r="r" t="t"/>
            <a:pathLst>
              <a:path extrusionOk="0" h="5541010" w="3056890">
                <a:moveTo>
                  <a:pt x="260350" y="659130"/>
                </a:moveTo>
                <a:cubicBezTo>
                  <a:pt x="283210" y="1363980"/>
                  <a:pt x="303530" y="1369060"/>
                  <a:pt x="313690" y="1413510"/>
                </a:cubicBezTo>
                <a:cubicBezTo>
                  <a:pt x="332740" y="1492250"/>
                  <a:pt x="316230" y="1664970"/>
                  <a:pt x="341630" y="1756410"/>
                </a:cubicBezTo>
                <a:cubicBezTo>
                  <a:pt x="360680" y="1822450"/>
                  <a:pt x="394970" y="1871980"/>
                  <a:pt x="425450" y="1917700"/>
                </a:cubicBezTo>
                <a:cubicBezTo>
                  <a:pt x="450850" y="1955800"/>
                  <a:pt x="485140" y="1985010"/>
                  <a:pt x="506730" y="2018030"/>
                </a:cubicBezTo>
                <a:cubicBezTo>
                  <a:pt x="525780" y="2045970"/>
                  <a:pt x="541020" y="2067560"/>
                  <a:pt x="552450" y="2100580"/>
                </a:cubicBezTo>
                <a:cubicBezTo>
                  <a:pt x="568960" y="2147570"/>
                  <a:pt x="570230" y="2218690"/>
                  <a:pt x="584200" y="2272030"/>
                </a:cubicBezTo>
                <a:cubicBezTo>
                  <a:pt x="596900" y="2321560"/>
                  <a:pt x="621030" y="2368550"/>
                  <a:pt x="629920" y="2409190"/>
                </a:cubicBezTo>
                <a:cubicBezTo>
                  <a:pt x="636270" y="2440940"/>
                  <a:pt x="627380" y="2466340"/>
                  <a:pt x="636270" y="2494280"/>
                </a:cubicBezTo>
                <a:cubicBezTo>
                  <a:pt x="645160" y="2526030"/>
                  <a:pt x="670560" y="2551430"/>
                  <a:pt x="684530" y="2588260"/>
                </a:cubicBezTo>
                <a:cubicBezTo>
                  <a:pt x="702310" y="2632710"/>
                  <a:pt x="716280" y="2689860"/>
                  <a:pt x="727710" y="2748280"/>
                </a:cubicBezTo>
                <a:cubicBezTo>
                  <a:pt x="741680" y="2819400"/>
                  <a:pt x="735330" y="2914650"/>
                  <a:pt x="754380" y="2981960"/>
                </a:cubicBezTo>
                <a:cubicBezTo>
                  <a:pt x="770890" y="3039110"/>
                  <a:pt x="812800" y="3087370"/>
                  <a:pt x="825500" y="3131820"/>
                </a:cubicBezTo>
                <a:cubicBezTo>
                  <a:pt x="834390" y="3163570"/>
                  <a:pt x="828040" y="3181350"/>
                  <a:pt x="836930" y="3219450"/>
                </a:cubicBezTo>
                <a:cubicBezTo>
                  <a:pt x="854710" y="3295650"/>
                  <a:pt x="927100" y="3436620"/>
                  <a:pt x="952500" y="3550920"/>
                </a:cubicBezTo>
                <a:cubicBezTo>
                  <a:pt x="979170" y="3666490"/>
                  <a:pt x="967740" y="3794760"/>
                  <a:pt x="993140" y="3907790"/>
                </a:cubicBezTo>
                <a:cubicBezTo>
                  <a:pt x="1017270" y="4015740"/>
                  <a:pt x="1074420" y="4132580"/>
                  <a:pt x="1096010" y="4216400"/>
                </a:cubicBezTo>
                <a:cubicBezTo>
                  <a:pt x="1111250" y="4272280"/>
                  <a:pt x="1106170" y="4298950"/>
                  <a:pt x="1123950" y="4358640"/>
                </a:cubicBezTo>
                <a:cubicBezTo>
                  <a:pt x="1158240" y="4471670"/>
                  <a:pt x="1257300" y="4733290"/>
                  <a:pt x="1323340" y="4828540"/>
                </a:cubicBezTo>
                <a:cubicBezTo>
                  <a:pt x="1358900" y="4879340"/>
                  <a:pt x="1398270" y="4893310"/>
                  <a:pt x="1428750" y="4927600"/>
                </a:cubicBezTo>
                <a:cubicBezTo>
                  <a:pt x="1457960" y="4960620"/>
                  <a:pt x="1478280" y="4987290"/>
                  <a:pt x="1504950" y="5029200"/>
                </a:cubicBezTo>
                <a:cubicBezTo>
                  <a:pt x="1543050" y="5090160"/>
                  <a:pt x="1568450" y="5210810"/>
                  <a:pt x="1631950" y="5267960"/>
                </a:cubicBezTo>
                <a:cubicBezTo>
                  <a:pt x="1694180" y="5325110"/>
                  <a:pt x="1816100" y="5347970"/>
                  <a:pt x="1882140" y="5368290"/>
                </a:cubicBezTo>
                <a:cubicBezTo>
                  <a:pt x="1924050" y="5380990"/>
                  <a:pt x="1943100" y="5391150"/>
                  <a:pt x="1986280" y="5391150"/>
                </a:cubicBezTo>
                <a:cubicBezTo>
                  <a:pt x="2056130" y="5388610"/>
                  <a:pt x="2186940" y="5334000"/>
                  <a:pt x="2259330" y="5320030"/>
                </a:cubicBezTo>
                <a:cubicBezTo>
                  <a:pt x="2307590" y="5311140"/>
                  <a:pt x="2341880" y="5320030"/>
                  <a:pt x="2379980" y="5307330"/>
                </a:cubicBezTo>
                <a:cubicBezTo>
                  <a:pt x="2420620" y="5294630"/>
                  <a:pt x="2459990" y="5256530"/>
                  <a:pt x="2495550" y="5240020"/>
                </a:cubicBezTo>
                <a:cubicBezTo>
                  <a:pt x="2523490" y="5227320"/>
                  <a:pt x="2548890" y="5231130"/>
                  <a:pt x="2575560" y="5213350"/>
                </a:cubicBezTo>
                <a:cubicBezTo>
                  <a:pt x="2617470" y="5182870"/>
                  <a:pt x="2675890" y="5102860"/>
                  <a:pt x="2705100" y="5050790"/>
                </a:cubicBezTo>
                <a:cubicBezTo>
                  <a:pt x="2727960" y="5010150"/>
                  <a:pt x="2740660" y="4968240"/>
                  <a:pt x="2748280" y="4932680"/>
                </a:cubicBezTo>
                <a:cubicBezTo>
                  <a:pt x="2754630" y="4904740"/>
                  <a:pt x="2747010" y="4888230"/>
                  <a:pt x="2754630" y="4855210"/>
                </a:cubicBezTo>
                <a:cubicBezTo>
                  <a:pt x="2768600" y="4787900"/>
                  <a:pt x="2839720" y="4629150"/>
                  <a:pt x="2858770" y="4559300"/>
                </a:cubicBezTo>
                <a:cubicBezTo>
                  <a:pt x="2870200" y="4522470"/>
                  <a:pt x="2872740" y="4513580"/>
                  <a:pt x="2877820" y="4471670"/>
                </a:cubicBezTo>
                <a:cubicBezTo>
                  <a:pt x="2890520" y="4372610"/>
                  <a:pt x="2893060" y="4184650"/>
                  <a:pt x="2896870" y="3972560"/>
                </a:cubicBezTo>
                <a:cubicBezTo>
                  <a:pt x="2903220" y="3600450"/>
                  <a:pt x="2934970" y="2750820"/>
                  <a:pt x="2896870" y="2435860"/>
                </a:cubicBezTo>
                <a:cubicBezTo>
                  <a:pt x="2880360" y="2293620"/>
                  <a:pt x="2853690" y="2198370"/>
                  <a:pt x="2823210" y="2131060"/>
                </a:cubicBezTo>
                <a:cubicBezTo>
                  <a:pt x="2805430" y="2094230"/>
                  <a:pt x="2782570" y="2090420"/>
                  <a:pt x="2766060" y="2052320"/>
                </a:cubicBezTo>
                <a:cubicBezTo>
                  <a:pt x="2731770" y="1974850"/>
                  <a:pt x="2738120" y="1756410"/>
                  <a:pt x="2688590" y="1672590"/>
                </a:cubicBezTo>
                <a:cubicBezTo>
                  <a:pt x="2655570" y="1616710"/>
                  <a:pt x="2599690" y="1611630"/>
                  <a:pt x="2557780" y="1563370"/>
                </a:cubicBezTo>
                <a:cubicBezTo>
                  <a:pt x="2503170" y="1498600"/>
                  <a:pt x="2446020" y="1362710"/>
                  <a:pt x="2400300" y="1303020"/>
                </a:cubicBezTo>
                <a:cubicBezTo>
                  <a:pt x="2373630" y="1270000"/>
                  <a:pt x="2350770" y="1259840"/>
                  <a:pt x="2329180" y="1229360"/>
                </a:cubicBezTo>
                <a:cubicBezTo>
                  <a:pt x="2302510" y="1192530"/>
                  <a:pt x="2294890" y="1141730"/>
                  <a:pt x="2258060" y="1093470"/>
                </a:cubicBezTo>
                <a:cubicBezTo>
                  <a:pt x="2199640" y="1021080"/>
                  <a:pt x="2058670" y="906780"/>
                  <a:pt x="1985010" y="857250"/>
                </a:cubicBezTo>
                <a:cubicBezTo>
                  <a:pt x="1941830" y="828040"/>
                  <a:pt x="1901190" y="826770"/>
                  <a:pt x="1873250" y="801370"/>
                </a:cubicBezTo>
                <a:cubicBezTo>
                  <a:pt x="1847850" y="778510"/>
                  <a:pt x="1832610" y="748030"/>
                  <a:pt x="1817370" y="717550"/>
                </a:cubicBezTo>
                <a:cubicBezTo>
                  <a:pt x="1800860" y="684530"/>
                  <a:pt x="1802130" y="638810"/>
                  <a:pt x="1781810" y="610870"/>
                </a:cubicBezTo>
                <a:cubicBezTo>
                  <a:pt x="1762760" y="584200"/>
                  <a:pt x="1729740" y="577850"/>
                  <a:pt x="1700530" y="549910"/>
                </a:cubicBezTo>
                <a:cubicBezTo>
                  <a:pt x="1657350" y="509270"/>
                  <a:pt x="1614170" y="425450"/>
                  <a:pt x="1555750" y="379730"/>
                </a:cubicBezTo>
                <a:cubicBezTo>
                  <a:pt x="1498600" y="334010"/>
                  <a:pt x="1423670" y="299720"/>
                  <a:pt x="1353820" y="278130"/>
                </a:cubicBezTo>
                <a:cubicBezTo>
                  <a:pt x="1286510" y="256540"/>
                  <a:pt x="1201420" y="266700"/>
                  <a:pt x="1145540" y="247650"/>
                </a:cubicBezTo>
                <a:cubicBezTo>
                  <a:pt x="1104900" y="233680"/>
                  <a:pt x="1080770" y="201930"/>
                  <a:pt x="1047750" y="190500"/>
                </a:cubicBezTo>
                <a:cubicBezTo>
                  <a:pt x="1017270" y="179070"/>
                  <a:pt x="994410" y="179070"/>
                  <a:pt x="955040" y="175260"/>
                </a:cubicBezTo>
                <a:cubicBezTo>
                  <a:pt x="885190" y="168910"/>
                  <a:pt x="741680" y="156210"/>
                  <a:pt x="665480" y="170180"/>
                </a:cubicBezTo>
                <a:cubicBezTo>
                  <a:pt x="613410" y="179070"/>
                  <a:pt x="585470" y="208280"/>
                  <a:pt x="539750" y="219710"/>
                </a:cubicBezTo>
                <a:cubicBezTo>
                  <a:pt x="487680" y="231140"/>
                  <a:pt x="410210" y="209550"/>
                  <a:pt x="369570" y="234950"/>
                </a:cubicBezTo>
                <a:cubicBezTo>
                  <a:pt x="335280" y="255270"/>
                  <a:pt x="313690" y="303530"/>
                  <a:pt x="300990" y="337820"/>
                </a:cubicBezTo>
                <a:cubicBezTo>
                  <a:pt x="290830" y="365760"/>
                  <a:pt x="297180" y="393700"/>
                  <a:pt x="289560" y="419100"/>
                </a:cubicBezTo>
                <a:cubicBezTo>
                  <a:pt x="281940" y="445770"/>
                  <a:pt x="271780" y="469900"/>
                  <a:pt x="255270" y="494030"/>
                </a:cubicBezTo>
                <a:cubicBezTo>
                  <a:pt x="236220" y="521970"/>
                  <a:pt x="195580" y="535940"/>
                  <a:pt x="179070" y="571500"/>
                </a:cubicBezTo>
                <a:cubicBezTo>
                  <a:pt x="154940" y="619760"/>
                  <a:pt x="179070" y="727710"/>
                  <a:pt x="156210" y="768350"/>
                </a:cubicBezTo>
                <a:cubicBezTo>
                  <a:pt x="142240" y="793750"/>
                  <a:pt x="119380" y="811530"/>
                  <a:pt x="97790" y="815340"/>
                </a:cubicBezTo>
                <a:cubicBezTo>
                  <a:pt x="76200" y="820420"/>
                  <a:pt x="41910" y="807720"/>
                  <a:pt x="26670" y="793750"/>
                </a:cubicBezTo>
                <a:cubicBezTo>
                  <a:pt x="12700" y="783590"/>
                  <a:pt x="5080" y="764540"/>
                  <a:pt x="3810" y="748030"/>
                </a:cubicBezTo>
                <a:cubicBezTo>
                  <a:pt x="1270" y="732790"/>
                  <a:pt x="5080" y="712470"/>
                  <a:pt x="12700" y="698500"/>
                </a:cubicBezTo>
                <a:cubicBezTo>
                  <a:pt x="20320" y="684530"/>
                  <a:pt x="35560" y="670560"/>
                  <a:pt x="50800" y="664210"/>
                </a:cubicBezTo>
                <a:cubicBezTo>
                  <a:pt x="64770" y="657860"/>
                  <a:pt x="85090" y="654050"/>
                  <a:pt x="101600" y="659130"/>
                </a:cubicBezTo>
                <a:cubicBezTo>
                  <a:pt x="120650" y="665480"/>
                  <a:pt x="148590" y="690880"/>
                  <a:pt x="157480" y="708660"/>
                </a:cubicBezTo>
                <a:cubicBezTo>
                  <a:pt x="165100" y="725170"/>
                  <a:pt x="165100" y="744220"/>
                  <a:pt x="158750" y="760730"/>
                </a:cubicBezTo>
                <a:cubicBezTo>
                  <a:pt x="151130" y="779780"/>
                  <a:pt x="125730" y="805180"/>
                  <a:pt x="106680" y="814070"/>
                </a:cubicBezTo>
                <a:cubicBezTo>
                  <a:pt x="90170" y="820420"/>
                  <a:pt x="71120" y="817880"/>
                  <a:pt x="55880" y="812800"/>
                </a:cubicBezTo>
                <a:cubicBezTo>
                  <a:pt x="40640" y="806450"/>
                  <a:pt x="24130" y="793750"/>
                  <a:pt x="15240" y="781050"/>
                </a:cubicBezTo>
                <a:cubicBezTo>
                  <a:pt x="6350" y="767080"/>
                  <a:pt x="3810" y="753110"/>
                  <a:pt x="2540" y="731520"/>
                </a:cubicBezTo>
                <a:cubicBezTo>
                  <a:pt x="0" y="689610"/>
                  <a:pt x="5080" y="601980"/>
                  <a:pt x="26670" y="551180"/>
                </a:cubicBezTo>
                <a:cubicBezTo>
                  <a:pt x="45720" y="506730"/>
                  <a:pt x="91440" y="480060"/>
                  <a:pt x="111760" y="440690"/>
                </a:cubicBezTo>
                <a:cubicBezTo>
                  <a:pt x="132080" y="402590"/>
                  <a:pt x="132080" y="355600"/>
                  <a:pt x="151130" y="317500"/>
                </a:cubicBezTo>
                <a:cubicBezTo>
                  <a:pt x="171450" y="276860"/>
                  <a:pt x="203200" y="238760"/>
                  <a:pt x="233680" y="204470"/>
                </a:cubicBezTo>
                <a:cubicBezTo>
                  <a:pt x="264160" y="170180"/>
                  <a:pt x="298450" y="133350"/>
                  <a:pt x="334010" y="111760"/>
                </a:cubicBezTo>
                <a:cubicBezTo>
                  <a:pt x="368300" y="91440"/>
                  <a:pt x="406400" y="82550"/>
                  <a:pt x="443230" y="73660"/>
                </a:cubicBezTo>
                <a:cubicBezTo>
                  <a:pt x="478790" y="64770"/>
                  <a:pt x="515620" y="67310"/>
                  <a:pt x="551180" y="58420"/>
                </a:cubicBezTo>
                <a:cubicBezTo>
                  <a:pt x="588010" y="48260"/>
                  <a:pt x="612140" y="22860"/>
                  <a:pt x="660400" y="15240"/>
                </a:cubicBezTo>
                <a:cubicBezTo>
                  <a:pt x="746760" y="0"/>
                  <a:pt x="937260" y="11430"/>
                  <a:pt x="1037590" y="33020"/>
                </a:cubicBezTo>
                <a:cubicBezTo>
                  <a:pt x="1107440" y="46990"/>
                  <a:pt x="1153160" y="83820"/>
                  <a:pt x="1210310" y="99060"/>
                </a:cubicBezTo>
                <a:cubicBezTo>
                  <a:pt x="1262380" y="113030"/>
                  <a:pt x="1319530" y="106680"/>
                  <a:pt x="1362710" y="123190"/>
                </a:cubicBezTo>
                <a:cubicBezTo>
                  <a:pt x="1399540" y="138430"/>
                  <a:pt x="1421130" y="170180"/>
                  <a:pt x="1457960" y="186690"/>
                </a:cubicBezTo>
                <a:cubicBezTo>
                  <a:pt x="1497330" y="205740"/>
                  <a:pt x="1545590" y="199390"/>
                  <a:pt x="1591310" y="224790"/>
                </a:cubicBezTo>
                <a:cubicBezTo>
                  <a:pt x="1656080" y="261620"/>
                  <a:pt x="1756410" y="359410"/>
                  <a:pt x="1791970" y="411480"/>
                </a:cubicBezTo>
                <a:cubicBezTo>
                  <a:pt x="1812290" y="440690"/>
                  <a:pt x="1808480" y="462280"/>
                  <a:pt x="1824990" y="490220"/>
                </a:cubicBezTo>
                <a:cubicBezTo>
                  <a:pt x="1846580" y="524510"/>
                  <a:pt x="1893570" y="562610"/>
                  <a:pt x="1913890" y="598170"/>
                </a:cubicBezTo>
                <a:cubicBezTo>
                  <a:pt x="1930400" y="628650"/>
                  <a:pt x="1925320" y="662940"/>
                  <a:pt x="1946910" y="688340"/>
                </a:cubicBezTo>
                <a:cubicBezTo>
                  <a:pt x="1973580" y="718820"/>
                  <a:pt x="2028190" y="723900"/>
                  <a:pt x="2075180" y="755650"/>
                </a:cubicBezTo>
                <a:cubicBezTo>
                  <a:pt x="2142490" y="801370"/>
                  <a:pt x="2249170" y="896620"/>
                  <a:pt x="2302510" y="948690"/>
                </a:cubicBezTo>
                <a:cubicBezTo>
                  <a:pt x="2334260" y="981710"/>
                  <a:pt x="2346960" y="994410"/>
                  <a:pt x="2373630" y="1032510"/>
                </a:cubicBezTo>
                <a:cubicBezTo>
                  <a:pt x="2420620" y="1101090"/>
                  <a:pt x="2489200" y="1253490"/>
                  <a:pt x="2541270" y="1332230"/>
                </a:cubicBezTo>
                <a:cubicBezTo>
                  <a:pt x="2576830" y="1388110"/>
                  <a:pt x="2608580" y="1428750"/>
                  <a:pt x="2644140" y="1465580"/>
                </a:cubicBezTo>
                <a:cubicBezTo>
                  <a:pt x="2674620" y="1497330"/>
                  <a:pt x="2710180" y="1515110"/>
                  <a:pt x="2738120" y="1544320"/>
                </a:cubicBezTo>
                <a:cubicBezTo>
                  <a:pt x="2764790" y="1570990"/>
                  <a:pt x="2791460" y="1598930"/>
                  <a:pt x="2807970" y="1631950"/>
                </a:cubicBezTo>
                <a:cubicBezTo>
                  <a:pt x="2827020" y="1668780"/>
                  <a:pt x="2833370" y="1706880"/>
                  <a:pt x="2843530" y="1755140"/>
                </a:cubicBezTo>
                <a:cubicBezTo>
                  <a:pt x="2856230" y="1819910"/>
                  <a:pt x="2849880" y="1925320"/>
                  <a:pt x="2871470" y="1987550"/>
                </a:cubicBezTo>
                <a:cubicBezTo>
                  <a:pt x="2887980" y="2034540"/>
                  <a:pt x="2921000" y="2051050"/>
                  <a:pt x="2941320" y="2100580"/>
                </a:cubicBezTo>
                <a:cubicBezTo>
                  <a:pt x="2974340" y="2181860"/>
                  <a:pt x="3012440" y="2345690"/>
                  <a:pt x="3023870" y="2434590"/>
                </a:cubicBezTo>
                <a:cubicBezTo>
                  <a:pt x="3031490" y="2494280"/>
                  <a:pt x="3026410" y="2506980"/>
                  <a:pt x="3026410" y="2584450"/>
                </a:cubicBezTo>
                <a:cubicBezTo>
                  <a:pt x="3027680" y="2862580"/>
                  <a:pt x="3056890" y="4149090"/>
                  <a:pt x="3013710" y="4500880"/>
                </a:cubicBezTo>
                <a:cubicBezTo>
                  <a:pt x="2997200" y="4636770"/>
                  <a:pt x="2967990" y="4714240"/>
                  <a:pt x="2945130" y="4780280"/>
                </a:cubicBezTo>
                <a:cubicBezTo>
                  <a:pt x="2931160" y="4819650"/>
                  <a:pt x="2915920" y="4834890"/>
                  <a:pt x="2904490" y="4870450"/>
                </a:cubicBezTo>
                <a:cubicBezTo>
                  <a:pt x="2889250" y="4918710"/>
                  <a:pt x="2899410" y="4987290"/>
                  <a:pt x="2870200" y="5050790"/>
                </a:cubicBezTo>
                <a:cubicBezTo>
                  <a:pt x="2829560" y="5140960"/>
                  <a:pt x="2719070" y="5289550"/>
                  <a:pt x="2644140" y="5342890"/>
                </a:cubicBezTo>
                <a:cubicBezTo>
                  <a:pt x="2594610" y="5378450"/>
                  <a:pt x="2537460" y="5372100"/>
                  <a:pt x="2495550" y="5392420"/>
                </a:cubicBezTo>
                <a:cubicBezTo>
                  <a:pt x="2461260" y="5410200"/>
                  <a:pt x="2448560" y="5436870"/>
                  <a:pt x="2406650" y="5453380"/>
                </a:cubicBezTo>
                <a:cubicBezTo>
                  <a:pt x="2336800" y="5481320"/>
                  <a:pt x="2178050" y="5485130"/>
                  <a:pt x="2098040" y="5504180"/>
                </a:cubicBezTo>
                <a:cubicBezTo>
                  <a:pt x="2047240" y="5515610"/>
                  <a:pt x="2019300" y="5538470"/>
                  <a:pt x="1974850" y="5539740"/>
                </a:cubicBezTo>
                <a:cubicBezTo>
                  <a:pt x="1925320" y="5541010"/>
                  <a:pt x="1859280" y="5519420"/>
                  <a:pt x="1817370" y="5502910"/>
                </a:cubicBezTo>
                <a:cubicBezTo>
                  <a:pt x="1785620" y="5491480"/>
                  <a:pt x="1770380" y="5474970"/>
                  <a:pt x="1739900" y="5463540"/>
                </a:cubicBezTo>
                <a:cubicBezTo>
                  <a:pt x="1701800" y="5448300"/>
                  <a:pt x="1642110" y="5449570"/>
                  <a:pt x="1601470" y="5425440"/>
                </a:cubicBezTo>
                <a:cubicBezTo>
                  <a:pt x="1558290" y="5400040"/>
                  <a:pt x="1520190" y="5350510"/>
                  <a:pt x="1490980" y="5314950"/>
                </a:cubicBezTo>
                <a:cubicBezTo>
                  <a:pt x="1466850" y="5284470"/>
                  <a:pt x="1447800" y="5257800"/>
                  <a:pt x="1432560" y="5226050"/>
                </a:cubicBezTo>
                <a:cubicBezTo>
                  <a:pt x="1417320" y="5195570"/>
                  <a:pt x="1417320" y="5157470"/>
                  <a:pt x="1399540" y="5126990"/>
                </a:cubicBezTo>
                <a:cubicBezTo>
                  <a:pt x="1381760" y="5096510"/>
                  <a:pt x="1343660" y="5072380"/>
                  <a:pt x="1324610" y="5043170"/>
                </a:cubicBezTo>
                <a:cubicBezTo>
                  <a:pt x="1306830" y="5016500"/>
                  <a:pt x="1303020" y="4984750"/>
                  <a:pt x="1283970" y="4959350"/>
                </a:cubicBezTo>
                <a:cubicBezTo>
                  <a:pt x="1263650" y="4932680"/>
                  <a:pt x="1231900" y="4927600"/>
                  <a:pt x="1202690" y="4888230"/>
                </a:cubicBezTo>
                <a:cubicBezTo>
                  <a:pt x="1137920" y="4799330"/>
                  <a:pt x="1012190" y="4483100"/>
                  <a:pt x="981710" y="4375150"/>
                </a:cubicBezTo>
                <a:cubicBezTo>
                  <a:pt x="967740" y="4326890"/>
                  <a:pt x="976630" y="4312920"/>
                  <a:pt x="966470" y="4268470"/>
                </a:cubicBezTo>
                <a:cubicBezTo>
                  <a:pt x="947420" y="4184650"/>
                  <a:pt x="883920" y="4041140"/>
                  <a:pt x="857250" y="3920490"/>
                </a:cubicBezTo>
                <a:cubicBezTo>
                  <a:pt x="828040" y="3790950"/>
                  <a:pt x="830580" y="3633470"/>
                  <a:pt x="800100" y="3512820"/>
                </a:cubicBezTo>
                <a:cubicBezTo>
                  <a:pt x="774700" y="3409950"/>
                  <a:pt x="718820" y="3310890"/>
                  <a:pt x="699770" y="3234690"/>
                </a:cubicBezTo>
                <a:cubicBezTo>
                  <a:pt x="687070" y="3183890"/>
                  <a:pt x="694690" y="3143250"/>
                  <a:pt x="680720" y="3102610"/>
                </a:cubicBezTo>
                <a:cubicBezTo>
                  <a:pt x="669290" y="3064510"/>
                  <a:pt x="638810" y="3040380"/>
                  <a:pt x="626110" y="2997200"/>
                </a:cubicBezTo>
                <a:cubicBezTo>
                  <a:pt x="608330" y="2940050"/>
                  <a:pt x="614680" y="2847340"/>
                  <a:pt x="601980" y="2783840"/>
                </a:cubicBezTo>
                <a:cubicBezTo>
                  <a:pt x="591820" y="2733040"/>
                  <a:pt x="577850" y="2692400"/>
                  <a:pt x="561340" y="2647950"/>
                </a:cubicBezTo>
                <a:cubicBezTo>
                  <a:pt x="543560" y="2600960"/>
                  <a:pt x="508000" y="2556510"/>
                  <a:pt x="496570" y="2508250"/>
                </a:cubicBezTo>
                <a:cubicBezTo>
                  <a:pt x="485140" y="2462530"/>
                  <a:pt x="495300" y="2414270"/>
                  <a:pt x="487680" y="2366010"/>
                </a:cubicBezTo>
                <a:cubicBezTo>
                  <a:pt x="478790" y="2315210"/>
                  <a:pt x="461010" y="2260600"/>
                  <a:pt x="447040" y="2212340"/>
                </a:cubicBezTo>
                <a:cubicBezTo>
                  <a:pt x="434340" y="2170430"/>
                  <a:pt x="429260" y="2133600"/>
                  <a:pt x="408940" y="2096770"/>
                </a:cubicBezTo>
                <a:cubicBezTo>
                  <a:pt x="386080" y="2054860"/>
                  <a:pt x="340360" y="2019300"/>
                  <a:pt x="313690" y="1978660"/>
                </a:cubicBezTo>
                <a:cubicBezTo>
                  <a:pt x="289560" y="1941830"/>
                  <a:pt x="267970" y="1901190"/>
                  <a:pt x="252730" y="1864360"/>
                </a:cubicBezTo>
                <a:cubicBezTo>
                  <a:pt x="237490" y="1830070"/>
                  <a:pt x="228600" y="1807210"/>
                  <a:pt x="219710" y="1765300"/>
                </a:cubicBezTo>
                <a:cubicBezTo>
                  <a:pt x="204470" y="1691640"/>
                  <a:pt x="210820" y="1540510"/>
                  <a:pt x="193040" y="1457960"/>
                </a:cubicBezTo>
                <a:cubicBezTo>
                  <a:pt x="180340" y="1402080"/>
                  <a:pt x="154940" y="1384300"/>
                  <a:pt x="142240" y="1318260"/>
                </a:cubicBezTo>
                <a:cubicBezTo>
                  <a:pt x="116840" y="1181100"/>
                  <a:pt x="110490" y="749300"/>
                  <a:pt x="125730" y="659130"/>
                </a:cubicBezTo>
                <a:cubicBezTo>
                  <a:pt x="129540" y="633730"/>
                  <a:pt x="132080" y="624840"/>
                  <a:pt x="142240" y="613410"/>
                </a:cubicBezTo>
                <a:cubicBezTo>
                  <a:pt x="152400" y="603250"/>
                  <a:pt x="168910" y="593090"/>
                  <a:pt x="184150" y="591820"/>
                </a:cubicBezTo>
                <a:cubicBezTo>
                  <a:pt x="201930" y="590550"/>
                  <a:pt x="229870" y="601980"/>
                  <a:pt x="242570" y="613410"/>
                </a:cubicBezTo>
                <a:cubicBezTo>
                  <a:pt x="254000" y="624840"/>
                  <a:pt x="260350" y="659130"/>
                  <a:pt x="260350" y="659130"/>
                </a:cubicBezTo>
              </a:path>
            </a:pathLst>
          </a:custGeom>
          <a:solidFill>
            <a:srgbClr val="227C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9"/>
          <p:cNvSpPr/>
          <p:nvPr/>
        </p:nvSpPr>
        <p:spPr>
          <a:xfrm>
            <a:off x="6232548" y="2488269"/>
            <a:ext cx="12055452" cy="5481219"/>
          </a:xfrm>
          <a:custGeom>
            <a:rect b="b" l="l" r="r" t="t"/>
            <a:pathLst>
              <a:path extrusionOk="0" h="5481219" w="12055452">
                <a:moveTo>
                  <a:pt x="0" y="0"/>
                </a:moveTo>
                <a:lnTo>
                  <a:pt x="12055452" y="0"/>
                </a:lnTo>
                <a:lnTo>
                  <a:pt x="12055452" y="5481219"/>
                </a:lnTo>
                <a:lnTo>
                  <a:pt x="0" y="5481219"/>
                </a:lnTo>
                <a:lnTo>
                  <a:pt x="0" y="0"/>
                </a:lnTo>
                <a:close/>
              </a:path>
            </a:pathLst>
          </a:custGeom>
          <a:blipFill rotWithShape="1">
            <a:blip r:embed="rId4">
              <a:alphaModFix/>
            </a:blip>
            <a:stretch>
              <a:fillRect b="0" l="0" r="0" t="0"/>
            </a:stretch>
          </a:blipFill>
          <a:ln>
            <a:noFill/>
          </a:ln>
        </p:spPr>
      </p:sp>
      <p:grpSp>
        <p:nvGrpSpPr>
          <p:cNvPr id="647" name="Google Shape;647;p19"/>
          <p:cNvGrpSpPr/>
          <p:nvPr/>
        </p:nvGrpSpPr>
        <p:grpSpPr>
          <a:xfrm>
            <a:off x="6232548" y="5898292"/>
            <a:ext cx="4979803" cy="3086100"/>
            <a:chOff x="0" y="0"/>
            <a:chExt cx="1311553" cy="812800"/>
          </a:xfrm>
        </p:grpSpPr>
        <p:sp>
          <p:nvSpPr>
            <p:cNvPr id="648" name="Google Shape;648;p19"/>
            <p:cNvSpPr/>
            <p:nvPr/>
          </p:nvSpPr>
          <p:spPr>
            <a:xfrm>
              <a:off x="0" y="0"/>
              <a:ext cx="1311553" cy="812800"/>
            </a:xfrm>
            <a:custGeom>
              <a:rect b="b" l="l" r="r" t="t"/>
              <a:pathLst>
                <a:path extrusionOk="0" h="812800" w="1311553">
                  <a:moveTo>
                    <a:pt x="0" y="0"/>
                  </a:moveTo>
                  <a:lnTo>
                    <a:pt x="1311553" y="0"/>
                  </a:lnTo>
                  <a:lnTo>
                    <a:pt x="1311553" y="812800"/>
                  </a:lnTo>
                  <a:lnTo>
                    <a:pt x="0" y="812800"/>
                  </a:lnTo>
                  <a:close/>
                </a:path>
              </a:pathLst>
            </a:custGeom>
            <a:solidFill>
              <a:srgbClr val="FFFFFF"/>
            </a:solidFill>
            <a:ln>
              <a:noFill/>
            </a:ln>
          </p:spPr>
        </p:sp>
        <p:sp>
          <p:nvSpPr>
            <p:cNvPr id="649" name="Google Shape;649;p19"/>
            <p:cNvSpPr txBox="1"/>
            <p:nvPr/>
          </p:nvSpPr>
          <p:spPr>
            <a:xfrm>
              <a:off x="0" y="9525"/>
              <a:ext cx="1311553" cy="803275"/>
            </a:xfrm>
            <a:prstGeom prst="rect">
              <a:avLst/>
            </a:prstGeom>
            <a:noFill/>
            <a:ln>
              <a:noFill/>
            </a:ln>
          </p:spPr>
          <p:txBody>
            <a:bodyPr anchorCtr="0" anchor="ctr" bIns="50800" lIns="50800" spcFirstLastPara="1" rIns="50800" wrap="square" tIns="50800">
              <a:noAutofit/>
            </a:bodyPr>
            <a:lstStyle/>
            <a:p>
              <a:pPr indent="0" lvl="0" marL="0" marR="0" rtl="0" algn="ctr">
                <a:lnSpc>
                  <a:spcPct val="141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50" name="Google Shape;650;p19"/>
          <p:cNvSpPr txBox="1"/>
          <p:nvPr/>
        </p:nvSpPr>
        <p:spPr>
          <a:xfrm>
            <a:off x="609495" y="736600"/>
            <a:ext cx="7485386" cy="66992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5000" u="none" cap="none" strike="noStrike">
                <a:solidFill>
                  <a:srgbClr val="227C9D"/>
                </a:solidFill>
                <a:latin typeface="Arial"/>
                <a:ea typeface="Arial"/>
                <a:cs typeface="Arial"/>
                <a:sym typeface="Arial"/>
              </a:rPr>
              <a:t>MÔ HÌNH TRIỂN KHAI</a:t>
            </a:r>
            <a:endParaRPr/>
          </a:p>
        </p:txBody>
      </p:sp>
      <p:sp>
        <p:nvSpPr>
          <p:cNvPr id="651" name="Google Shape;651;p19"/>
          <p:cNvSpPr txBox="1"/>
          <p:nvPr/>
        </p:nvSpPr>
        <p:spPr>
          <a:xfrm>
            <a:off x="17178425" y="9458176"/>
            <a:ext cx="323525" cy="340616"/>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0" i="0" lang="en-US" sz="2300" u="none" cap="none" strike="noStrike">
                <a:solidFill>
                  <a:srgbClr val="000000"/>
                </a:solidFill>
                <a:latin typeface="Cambria"/>
                <a:ea typeface="Cambria"/>
                <a:cs typeface="Cambria"/>
                <a:sym typeface="Cambria"/>
              </a:rPr>
              <a:t>19</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grpSp>
        <p:nvGrpSpPr>
          <p:cNvPr id="131" name="Google Shape;131;p2"/>
          <p:cNvGrpSpPr/>
          <p:nvPr/>
        </p:nvGrpSpPr>
        <p:grpSpPr>
          <a:xfrm>
            <a:off x="1868141" y="5396885"/>
            <a:ext cx="6046286" cy="1027869"/>
            <a:chOff x="0" y="0"/>
            <a:chExt cx="1592438" cy="270714"/>
          </a:xfrm>
        </p:grpSpPr>
        <p:sp>
          <p:nvSpPr>
            <p:cNvPr id="132" name="Google Shape;132;p2"/>
            <p:cNvSpPr/>
            <p:nvPr/>
          </p:nvSpPr>
          <p:spPr>
            <a:xfrm>
              <a:off x="0" y="0"/>
              <a:ext cx="1592438" cy="270714"/>
            </a:xfrm>
            <a:custGeom>
              <a:rect b="b" l="l" r="r" t="t"/>
              <a:pathLst>
                <a:path extrusionOk="0" h="270714" w="1592438">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227C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txBox="1"/>
            <p:nvPr/>
          </p:nvSpPr>
          <p:spPr>
            <a:xfrm>
              <a:off x="0" y="9525"/>
              <a:ext cx="1592438" cy="261189"/>
            </a:xfrm>
            <a:prstGeom prst="rect">
              <a:avLst/>
            </a:prstGeom>
            <a:noFill/>
            <a:ln>
              <a:noFill/>
            </a:ln>
          </p:spPr>
          <p:txBody>
            <a:bodyPr anchorCtr="0" anchor="ctr" bIns="50800" lIns="50800" spcFirstLastPara="1" rIns="50800" wrap="square" tIns="50800">
              <a:noAutofit/>
            </a:bodyPr>
            <a:lstStyle/>
            <a:p>
              <a:pPr indent="0" lvl="0" marL="0" marR="0" rtl="0" algn="ctr">
                <a:lnSpc>
                  <a:spcPct val="141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4" name="Google Shape;134;p2"/>
          <p:cNvGrpSpPr/>
          <p:nvPr/>
        </p:nvGrpSpPr>
        <p:grpSpPr>
          <a:xfrm>
            <a:off x="9747562" y="2886977"/>
            <a:ext cx="6046286" cy="1027869"/>
            <a:chOff x="0" y="0"/>
            <a:chExt cx="1592438" cy="270714"/>
          </a:xfrm>
        </p:grpSpPr>
        <p:sp>
          <p:nvSpPr>
            <p:cNvPr id="135" name="Google Shape;135;p2"/>
            <p:cNvSpPr/>
            <p:nvPr/>
          </p:nvSpPr>
          <p:spPr>
            <a:xfrm>
              <a:off x="0" y="0"/>
              <a:ext cx="1592438" cy="270714"/>
            </a:xfrm>
            <a:custGeom>
              <a:rect b="b" l="l" r="r" t="t"/>
              <a:pathLst>
                <a:path extrusionOk="0" h="270714" w="1592438">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227C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txBox="1"/>
            <p:nvPr/>
          </p:nvSpPr>
          <p:spPr>
            <a:xfrm>
              <a:off x="0" y="9525"/>
              <a:ext cx="1592438" cy="261189"/>
            </a:xfrm>
            <a:prstGeom prst="rect">
              <a:avLst/>
            </a:prstGeom>
            <a:noFill/>
            <a:ln>
              <a:noFill/>
            </a:ln>
          </p:spPr>
          <p:txBody>
            <a:bodyPr anchorCtr="0" anchor="ctr" bIns="50800" lIns="50800" spcFirstLastPara="1" rIns="50800" wrap="square" tIns="50800">
              <a:noAutofit/>
            </a:bodyPr>
            <a:lstStyle/>
            <a:p>
              <a:pPr indent="0" lvl="0" marL="0" marR="0" rtl="0" algn="ctr">
                <a:lnSpc>
                  <a:spcPct val="141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7" name="Google Shape;137;p2"/>
          <p:cNvSpPr/>
          <p:nvPr/>
        </p:nvSpPr>
        <p:spPr>
          <a:xfrm rot="10800000">
            <a:off x="9525" y="8243164"/>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38" name="Google Shape;138;p2"/>
          <p:cNvSpPr/>
          <p:nvPr/>
        </p:nvSpPr>
        <p:spPr>
          <a:xfrm>
            <a:off x="1083809" y="8271739"/>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39" name="Google Shape;139;p2"/>
          <p:cNvSpPr/>
          <p:nvPr/>
        </p:nvSpPr>
        <p:spPr>
          <a:xfrm>
            <a:off x="0" y="9355548"/>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40" name="Google Shape;140;p2"/>
          <p:cNvSpPr/>
          <p:nvPr/>
        </p:nvSpPr>
        <p:spPr>
          <a:xfrm>
            <a:off x="3321750" y="9384123"/>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41" name="Google Shape;141;p2"/>
          <p:cNvSpPr/>
          <p:nvPr/>
        </p:nvSpPr>
        <p:spPr>
          <a:xfrm>
            <a:off x="17204191" y="8137489"/>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42" name="Google Shape;142;p2"/>
          <p:cNvSpPr/>
          <p:nvPr/>
        </p:nvSpPr>
        <p:spPr>
          <a:xfrm>
            <a:off x="17204191" y="9221298"/>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43" name="Google Shape;143;p2"/>
          <p:cNvSpPr/>
          <p:nvPr/>
        </p:nvSpPr>
        <p:spPr>
          <a:xfrm>
            <a:off x="16120382" y="7053680"/>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44" name="Google Shape;144;p2"/>
          <p:cNvSpPr/>
          <p:nvPr/>
        </p:nvSpPr>
        <p:spPr>
          <a:xfrm>
            <a:off x="16120382" y="8137489"/>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145" name="Google Shape;145;p2"/>
          <p:cNvSpPr/>
          <p:nvPr/>
        </p:nvSpPr>
        <p:spPr>
          <a:xfrm rot="5400000">
            <a:off x="15036573" y="9221298"/>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46" name="Google Shape;146;p2"/>
          <p:cNvSpPr/>
          <p:nvPr/>
        </p:nvSpPr>
        <p:spPr>
          <a:xfrm rot="-5400000">
            <a:off x="12770705" y="8137489"/>
            <a:ext cx="1083809" cy="1083809"/>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6">
              <a:alphaModFix/>
            </a:blip>
            <a:stretch>
              <a:fillRect b="0" l="0" r="0" t="0"/>
            </a:stretch>
          </a:blipFill>
          <a:ln>
            <a:noFill/>
          </a:ln>
        </p:spPr>
      </p:sp>
      <p:sp>
        <p:nvSpPr>
          <p:cNvPr id="147" name="Google Shape;147;p2"/>
          <p:cNvSpPr/>
          <p:nvPr/>
        </p:nvSpPr>
        <p:spPr>
          <a:xfrm>
            <a:off x="12770705" y="9221298"/>
            <a:ext cx="1083809" cy="1083809"/>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grpSp>
        <p:nvGrpSpPr>
          <p:cNvPr id="148" name="Google Shape;148;p2"/>
          <p:cNvGrpSpPr/>
          <p:nvPr/>
        </p:nvGrpSpPr>
        <p:grpSpPr>
          <a:xfrm>
            <a:off x="1868141" y="2886977"/>
            <a:ext cx="6046286" cy="1027869"/>
            <a:chOff x="0" y="0"/>
            <a:chExt cx="1592438" cy="270714"/>
          </a:xfrm>
        </p:grpSpPr>
        <p:sp>
          <p:nvSpPr>
            <p:cNvPr id="149" name="Google Shape;149;p2"/>
            <p:cNvSpPr/>
            <p:nvPr/>
          </p:nvSpPr>
          <p:spPr>
            <a:xfrm>
              <a:off x="0" y="0"/>
              <a:ext cx="1592438" cy="270714"/>
            </a:xfrm>
            <a:custGeom>
              <a:rect b="b" l="l" r="r" t="t"/>
              <a:pathLst>
                <a:path extrusionOk="0" h="270714" w="1592438">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227C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txBox="1"/>
            <p:nvPr/>
          </p:nvSpPr>
          <p:spPr>
            <a:xfrm>
              <a:off x="0" y="9525"/>
              <a:ext cx="1592438" cy="261189"/>
            </a:xfrm>
            <a:prstGeom prst="rect">
              <a:avLst/>
            </a:prstGeom>
            <a:noFill/>
            <a:ln>
              <a:noFill/>
            </a:ln>
          </p:spPr>
          <p:txBody>
            <a:bodyPr anchorCtr="0" anchor="ctr" bIns="50800" lIns="50800" spcFirstLastPara="1" rIns="50800" wrap="square" tIns="50800">
              <a:noAutofit/>
            </a:bodyPr>
            <a:lstStyle/>
            <a:p>
              <a:pPr indent="0" lvl="0" marL="0" marR="0" rtl="0" algn="ctr">
                <a:lnSpc>
                  <a:spcPct val="141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51" name="Google Shape;151;p2"/>
          <p:cNvSpPr txBox="1"/>
          <p:nvPr/>
        </p:nvSpPr>
        <p:spPr>
          <a:xfrm>
            <a:off x="2211712" y="3164374"/>
            <a:ext cx="5702716" cy="53975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4000" u="none" cap="none" strike="noStrike">
                <a:solidFill>
                  <a:srgbClr val="FFFFFF"/>
                </a:solidFill>
                <a:latin typeface="Arial"/>
                <a:ea typeface="Arial"/>
                <a:cs typeface="Arial"/>
                <a:sym typeface="Arial"/>
              </a:rPr>
              <a:t>01 - TỔNG QUAN</a:t>
            </a:r>
            <a:endParaRPr/>
          </a:p>
        </p:txBody>
      </p:sp>
      <p:sp>
        <p:nvSpPr>
          <p:cNvPr id="152" name="Google Shape;152;p2"/>
          <p:cNvSpPr txBox="1"/>
          <p:nvPr/>
        </p:nvSpPr>
        <p:spPr>
          <a:xfrm>
            <a:off x="2211712" y="5674281"/>
            <a:ext cx="5702716" cy="53975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4000" u="none" cap="none" strike="noStrike">
                <a:solidFill>
                  <a:srgbClr val="FFFFFF"/>
                </a:solidFill>
                <a:latin typeface="Arial"/>
                <a:ea typeface="Arial"/>
                <a:cs typeface="Arial"/>
                <a:sym typeface="Arial"/>
              </a:rPr>
              <a:t>02 - CƠ SỞ LÝ THUYẾT</a:t>
            </a:r>
            <a:endParaRPr/>
          </a:p>
        </p:txBody>
      </p:sp>
      <p:sp>
        <p:nvSpPr>
          <p:cNvPr id="153" name="Google Shape;153;p2"/>
          <p:cNvSpPr txBox="1"/>
          <p:nvPr/>
        </p:nvSpPr>
        <p:spPr>
          <a:xfrm>
            <a:off x="10091132" y="3164374"/>
            <a:ext cx="5702716" cy="53975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4000" u="none" cap="none" strike="noStrike">
                <a:solidFill>
                  <a:srgbClr val="FFFFFF"/>
                </a:solidFill>
                <a:latin typeface="Arial"/>
                <a:ea typeface="Arial"/>
                <a:cs typeface="Arial"/>
                <a:sym typeface="Arial"/>
              </a:rPr>
              <a:t>03 - TRIỂN KHAI</a:t>
            </a:r>
            <a:endParaRPr/>
          </a:p>
        </p:txBody>
      </p:sp>
      <p:sp>
        <p:nvSpPr>
          <p:cNvPr id="154" name="Google Shape;154;p2"/>
          <p:cNvSpPr txBox="1"/>
          <p:nvPr/>
        </p:nvSpPr>
        <p:spPr>
          <a:xfrm>
            <a:off x="1028700" y="652462"/>
            <a:ext cx="6713943" cy="752475"/>
          </a:xfrm>
          <a:prstGeom prst="rect">
            <a:avLst/>
          </a:prstGeom>
          <a:noFill/>
          <a:ln>
            <a:noFill/>
          </a:ln>
        </p:spPr>
        <p:txBody>
          <a:bodyPr anchorCtr="0" anchor="t" bIns="0" lIns="0" spcFirstLastPara="1" rIns="0" wrap="square" tIns="0">
            <a:spAutoFit/>
          </a:bodyPr>
          <a:lstStyle/>
          <a:p>
            <a:pPr indent="0" lvl="0" marL="0" marR="0" rtl="0" algn="l">
              <a:lnSpc>
                <a:spcPct val="120004"/>
              </a:lnSpc>
              <a:spcBef>
                <a:spcPts val="0"/>
              </a:spcBef>
              <a:spcAft>
                <a:spcPts val="0"/>
              </a:spcAft>
              <a:buNone/>
            </a:pPr>
            <a:r>
              <a:rPr b="0" i="0" lang="en-US" sz="4999" u="none" cap="none" strike="noStrike">
                <a:solidFill>
                  <a:srgbClr val="545454"/>
                </a:solidFill>
                <a:latin typeface="Cambria"/>
                <a:ea typeface="Cambria"/>
                <a:cs typeface="Cambria"/>
                <a:sym typeface="Cambria"/>
              </a:rPr>
              <a:t>Nội dung trình bày</a:t>
            </a:r>
            <a:endParaRPr/>
          </a:p>
        </p:txBody>
      </p:sp>
      <p:grpSp>
        <p:nvGrpSpPr>
          <p:cNvPr id="155" name="Google Shape;155;p2"/>
          <p:cNvGrpSpPr/>
          <p:nvPr/>
        </p:nvGrpSpPr>
        <p:grpSpPr>
          <a:xfrm>
            <a:off x="9747562" y="5396885"/>
            <a:ext cx="6046286" cy="1027869"/>
            <a:chOff x="0" y="0"/>
            <a:chExt cx="1592438" cy="270714"/>
          </a:xfrm>
        </p:grpSpPr>
        <p:sp>
          <p:nvSpPr>
            <p:cNvPr id="156" name="Google Shape;156;p2"/>
            <p:cNvSpPr/>
            <p:nvPr/>
          </p:nvSpPr>
          <p:spPr>
            <a:xfrm>
              <a:off x="0" y="0"/>
              <a:ext cx="1592438" cy="270714"/>
            </a:xfrm>
            <a:custGeom>
              <a:rect b="b" l="l" r="r" t="t"/>
              <a:pathLst>
                <a:path extrusionOk="0" h="270714" w="1592438">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227C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
            <p:cNvSpPr txBox="1"/>
            <p:nvPr/>
          </p:nvSpPr>
          <p:spPr>
            <a:xfrm>
              <a:off x="0" y="9525"/>
              <a:ext cx="1592438" cy="261189"/>
            </a:xfrm>
            <a:prstGeom prst="rect">
              <a:avLst/>
            </a:prstGeom>
            <a:noFill/>
            <a:ln>
              <a:noFill/>
            </a:ln>
          </p:spPr>
          <p:txBody>
            <a:bodyPr anchorCtr="0" anchor="ctr" bIns="50800" lIns="50800" spcFirstLastPara="1" rIns="50800" wrap="square" tIns="50800">
              <a:noAutofit/>
            </a:bodyPr>
            <a:lstStyle/>
            <a:p>
              <a:pPr indent="0" lvl="0" marL="0" marR="0" rtl="0" algn="ctr">
                <a:lnSpc>
                  <a:spcPct val="141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58" name="Google Shape;158;p2"/>
          <p:cNvSpPr txBox="1"/>
          <p:nvPr/>
        </p:nvSpPr>
        <p:spPr>
          <a:xfrm>
            <a:off x="10091132" y="5674281"/>
            <a:ext cx="5702716" cy="53975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4000" u="none" cap="none" strike="noStrike">
                <a:solidFill>
                  <a:srgbClr val="FFFFFF"/>
                </a:solidFill>
                <a:latin typeface="Arial"/>
                <a:ea typeface="Arial"/>
                <a:cs typeface="Arial"/>
                <a:sym typeface="Arial"/>
              </a:rPr>
              <a:t>04 - KẾT LUẬN </a:t>
            </a:r>
            <a:endParaRPr/>
          </a:p>
        </p:txBody>
      </p:sp>
      <p:sp>
        <p:nvSpPr>
          <p:cNvPr id="159" name="Google Shape;159;p2"/>
          <p:cNvSpPr txBox="1"/>
          <p:nvPr/>
        </p:nvSpPr>
        <p:spPr>
          <a:xfrm>
            <a:off x="17259280" y="9458176"/>
            <a:ext cx="161817" cy="340616"/>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0" i="0" lang="en-US" sz="2300" u="none" cap="none" strike="noStrike">
                <a:solidFill>
                  <a:srgbClr val="000000"/>
                </a:solidFill>
                <a:latin typeface="Cambria"/>
                <a:ea typeface="Cambria"/>
                <a:cs typeface="Cambria"/>
                <a:sym typeface="Cambria"/>
              </a:rPr>
              <a:t>2</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20"/>
          <p:cNvSpPr txBox="1"/>
          <p:nvPr/>
        </p:nvSpPr>
        <p:spPr>
          <a:xfrm>
            <a:off x="779371" y="588196"/>
            <a:ext cx="9906213" cy="739902"/>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0" i="0" lang="en-US" sz="5600" u="none" cap="none" strike="noStrike">
                <a:solidFill>
                  <a:srgbClr val="227C9D"/>
                </a:solidFill>
                <a:latin typeface="Arial"/>
                <a:ea typeface="Arial"/>
                <a:cs typeface="Arial"/>
                <a:sym typeface="Arial"/>
              </a:rPr>
              <a:t>CÁC LƯU Ý KHI TRIỂN KHAI</a:t>
            </a:r>
            <a:endParaRPr/>
          </a:p>
        </p:txBody>
      </p:sp>
      <p:grpSp>
        <p:nvGrpSpPr>
          <p:cNvPr id="657" name="Google Shape;657;p20"/>
          <p:cNvGrpSpPr/>
          <p:nvPr/>
        </p:nvGrpSpPr>
        <p:grpSpPr>
          <a:xfrm rot="2700000">
            <a:off x="-1376391" y="-3093321"/>
            <a:ext cx="7415398" cy="3565095"/>
            <a:chOff x="0" y="0"/>
            <a:chExt cx="660400" cy="317500"/>
          </a:xfrm>
        </p:grpSpPr>
        <p:sp>
          <p:nvSpPr>
            <p:cNvPr id="658" name="Google Shape;658;p20"/>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0"/>
            <p:cNvSpPr txBox="1"/>
            <p:nvPr/>
          </p:nvSpPr>
          <p:spPr>
            <a:xfrm>
              <a:off x="0" y="136525"/>
              <a:ext cx="660400" cy="180975"/>
            </a:xfrm>
            <a:prstGeom prst="rect">
              <a:avLst/>
            </a:prstGeom>
            <a:noFill/>
            <a:ln>
              <a:noFill/>
            </a:ln>
          </p:spPr>
          <p:txBody>
            <a:bodyPr anchorCtr="0" anchor="ctr" bIns="50800" lIns="50800" spcFirstLastPara="1" rIns="50800" wrap="square" tIns="50800">
              <a:noAutofit/>
            </a:bodyPr>
            <a:lstStyle/>
            <a:p>
              <a:pPr indent="0" lvl="0" marL="0" marR="0" rtl="0" algn="ctr">
                <a:lnSpc>
                  <a:spcPct val="141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660" name="Google Shape;660;p20"/>
          <p:cNvCxnSpPr/>
          <p:nvPr/>
        </p:nvCxnSpPr>
        <p:spPr>
          <a:xfrm>
            <a:off x="-1839005" y="-2273771"/>
            <a:ext cx="5185216" cy="5132702"/>
          </a:xfrm>
          <a:prstGeom prst="straightConnector1">
            <a:avLst/>
          </a:prstGeom>
          <a:noFill/>
          <a:ln cap="flat" cmpd="sng" w="28575">
            <a:solidFill>
              <a:srgbClr val="8CA9AD"/>
            </a:solidFill>
            <a:prstDash val="solid"/>
            <a:round/>
            <a:headEnd len="sm" w="sm" type="none"/>
            <a:tailEnd len="sm" w="sm" type="none"/>
          </a:ln>
        </p:spPr>
      </p:cxnSp>
      <p:cxnSp>
        <p:nvCxnSpPr>
          <p:cNvPr id="661" name="Google Shape;661;p20"/>
          <p:cNvCxnSpPr/>
          <p:nvPr/>
        </p:nvCxnSpPr>
        <p:spPr>
          <a:xfrm>
            <a:off x="-2052951" y="-1961095"/>
            <a:ext cx="5038853" cy="5038853"/>
          </a:xfrm>
          <a:prstGeom prst="straightConnector1">
            <a:avLst/>
          </a:prstGeom>
          <a:noFill/>
          <a:ln cap="flat" cmpd="sng" w="28575">
            <a:solidFill>
              <a:srgbClr val="8CA9AD"/>
            </a:solidFill>
            <a:prstDash val="solid"/>
            <a:round/>
            <a:headEnd len="sm" w="sm" type="none"/>
            <a:tailEnd len="sm" w="sm" type="none"/>
          </a:ln>
        </p:spPr>
      </p:cxnSp>
      <p:cxnSp>
        <p:nvCxnSpPr>
          <p:cNvPr id="662" name="Google Shape;662;p20"/>
          <p:cNvCxnSpPr/>
          <p:nvPr/>
        </p:nvCxnSpPr>
        <p:spPr>
          <a:xfrm>
            <a:off x="-2232553" y="-1602625"/>
            <a:ext cx="4867141" cy="4867141"/>
          </a:xfrm>
          <a:prstGeom prst="straightConnector1">
            <a:avLst/>
          </a:prstGeom>
          <a:noFill/>
          <a:ln cap="flat" cmpd="sng" w="28575">
            <a:solidFill>
              <a:srgbClr val="8CA9AD"/>
            </a:solidFill>
            <a:prstDash val="solid"/>
            <a:round/>
            <a:headEnd len="sm" w="sm" type="none"/>
            <a:tailEnd len="sm" w="sm" type="none"/>
          </a:ln>
        </p:spPr>
      </p:cxnSp>
      <p:cxnSp>
        <p:nvCxnSpPr>
          <p:cNvPr id="663" name="Google Shape;663;p20"/>
          <p:cNvCxnSpPr/>
          <p:nvPr/>
        </p:nvCxnSpPr>
        <p:spPr>
          <a:xfrm>
            <a:off x="-2359208" y="-1216357"/>
            <a:ext cx="4690515" cy="4690515"/>
          </a:xfrm>
          <a:prstGeom prst="straightConnector1">
            <a:avLst/>
          </a:prstGeom>
          <a:noFill/>
          <a:ln cap="flat" cmpd="sng" w="28575">
            <a:solidFill>
              <a:srgbClr val="8CA9AD"/>
            </a:solidFill>
            <a:prstDash val="solid"/>
            <a:round/>
            <a:headEnd len="sm" w="sm" type="none"/>
            <a:tailEnd len="sm" w="sm" type="none"/>
          </a:ln>
        </p:spPr>
      </p:cxnSp>
      <p:cxnSp>
        <p:nvCxnSpPr>
          <p:cNvPr id="664" name="Google Shape;664;p20"/>
          <p:cNvCxnSpPr/>
          <p:nvPr/>
        </p:nvCxnSpPr>
        <p:spPr>
          <a:xfrm>
            <a:off x="-2503062" y="-776680"/>
            <a:ext cx="4347674" cy="4347674"/>
          </a:xfrm>
          <a:prstGeom prst="straightConnector1">
            <a:avLst/>
          </a:prstGeom>
          <a:noFill/>
          <a:ln cap="flat" cmpd="sng" w="28575">
            <a:solidFill>
              <a:srgbClr val="8CA9AD"/>
            </a:solidFill>
            <a:prstDash val="solid"/>
            <a:round/>
            <a:headEnd len="sm" w="sm" type="none"/>
            <a:tailEnd len="sm" w="sm" type="none"/>
          </a:ln>
        </p:spPr>
      </p:cxnSp>
      <p:cxnSp>
        <p:nvCxnSpPr>
          <p:cNvPr id="665" name="Google Shape;665;p20"/>
          <p:cNvCxnSpPr/>
          <p:nvPr/>
        </p:nvCxnSpPr>
        <p:spPr>
          <a:xfrm>
            <a:off x="-2623881" y="-332957"/>
            <a:ext cx="3963599" cy="3985594"/>
          </a:xfrm>
          <a:prstGeom prst="straightConnector1">
            <a:avLst/>
          </a:prstGeom>
          <a:noFill/>
          <a:ln cap="flat" cmpd="sng" w="28575">
            <a:solidFill>
              <a:srgbClr val="8CA9AD"/>
            </a:solidFill>
            <a:prstDash val="solid"/>
            <a:round/>
            <a:headEnd len="sm" w="sm" type="none"/>
            <a:tailEnd len="sm" w="sm" type="none"/>
          </a:ln>
        </p:spPr>
      </p:cxnSp>
      <p:cxnSp>
        <p:nvCxnSpPr>
          <p:cNvPr id="666" name="Google Shape;666;p20"/>
          <p:cNvCxnSpPr/>
          <p:nvPr/>
        </p:nvCxnSpPr>
        <p:spPr>
          <a:xfrm>
            <a:off x="-2598114" y="228677"/>
            <a:ext cx="3377485" cy="3360058"/>
          </a:xfrm>
          <a:prstGeom prst="straightConnector1">
            <a:avLst/>
          </a:prstGeom>
          <a:noFill/>
          <a:ln cap="flat" cmpd="sng" w="28575">
            <a:solidFill>
              <a:srgbClr val="8CA9AD"/>
            </a:solidFill>
            <a:prstDash val="solid"/>
            <a:round/>
            <a:headEnd len="sm" w="sm" type="none"/>
            <a:tailEnd len="sm" w="sm" type="none"/>
          </a:ln>
        </p:spPr>
      </p:cxnSp>
      <p:cxnSp>
        <p:nvCxnSpPr>
          <p:cNvPr id="667" name="Google Shape;667;p20"/>
          <p:cNvCxnSpPr/>
          <p:nvPr/>
        </p:nvCxnSpPr>
        <p:spPr>
          <a:xfrm>
            <a:off x="-2509797" y="905760"/>
            <a:ext cx="2628598" cy="2671969"/>
          </a:xfrm>
          <a:prstGeom prst="straightConnector1">
            <a:avLst/>
          </a:prstGeom>
          <a:noFill/>
          <a:ln cap="flat" cmpd="sng" w="28575">
            <a:solidFill>
              <a:srgbClr val="8CA9AD"/>
            </a:solidFill>
            <a:prstDash val="solid"/>
            <a:round/>
            <a:headEnd len="sm" w="sm" type="none"/>
            <a:tailEnd len="sm" w="sm" type="none"/>
          </a:ln>
        </p:spPr>
      </p:cxnSp>
      <p:sp>
        <p:nvSpPr>
          <p:cNvPr id="668" name="Google Shape;668;p20"/>
          <p:cNvSpPr/>
          <p:nvPr/>
        </p:nvSpPr>
        <p:spPr>
          <a:xfrm rot="10800000">
            <a:off x="16192287" y="7062107"/>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669" name="Google Shape;669;p20"/>
          <p:cNvSpPr/>
          <p:nvPr/>
        </p:nvSpPr>
        <p:spPr>
          <a:xfrm>
            <a:off x="17266571" y="7090682"/>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670" name="Google Shape;670;p20"/>
          <p:cNvSpPr/>
          <p:nvPr/>
        </p:nvSpPr>
        <p:spPr>
          <a:xfrm>
            <a:off x="16182762" y="8174491"/>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671" name="Google Shape;671;p20"/>
          <p:cNvSpPr/>
          <p:nvPr/>
        </p:nvSpPr>
        <p:spPr>
          <a:xfrm rot="10800000">
            <a:off x="16182762" y="9258300"/>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672" name="Google Shape;672;p20"/>
          <p:cNvSpPr/>
          <p:nvPr/>
        </p:nvSpPr>
        <p:spPr>
          <a:xfrm rot="-5400000">
            <a:off x="17266571" y="9258300"/>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673" name="Google Shape;673;p20"/>
          <p:cNvSpPr txBox="1"/>
          <p:nvPr/>
        </p:nvSpPr>
        <p:spPr>
          <a:xfrm>
            <a:off x="1028700" y="1544574"/>
            <a:ext cx="16230600" cy="4941951"/>
          </a:xfrm>
          <a:prstGeom prst="rect">
            <a:avLst/>
          </a:prstGeom>
          <a:noFill/>
          <a:ln>
            <a:noFill/>
          </a:ln>
        </p:spPr>
        <p:txBody>
          <a:bodyPr anchorCtr="0" anchor="t" bIns="0" lIns="0" spcFirstLastPara="1" rIns="0" wrap="square" tIns="0">
            <a:spAutoFit/>
          </a:bodyPr>
          <a:lstStyle/>
          <a:p>
            <a:pPr indent="-345439" lvl="1" marL="690881" marR="0" rtl="0" algn="just">
              <a:lnSpc>
                <a:spcPct val="111000"/>
              </a:lnSpc>
              <a:spcBef>
                <a:spcPts val="0"/>
              </a:spcBef>
              <a:spcAft>
                <a:spcPts val="0"/>
              </a:spcAft>
              <a:buClr>
                <a:srgbClr val="000000"/>
              </a:buClr>
              <a:buSzPts val="3200"/>
              <a:buFont typeface="Arial"/>
              <a:buChar char="•"/>
            </a:pPr>
            <a:r>
              <a:rPr b="0" i="0" lang="en-US" sz="3200" u="none" cap="none" strike="noStrike">
                <a:solidFill>
                  <a:srgbClr val="000000"/>
                </a:solidFill>
                <a:latin typeface="Cambria"/>
                <a:ea typeface="Cambria"/>
                <a:cs typeface="Cambria"/>
                <a:sym typeface="Cambria"/>
              </a:rPr>
              <a:t>Phải tắt DHCP của Access Point. </a:t>
            </a:r>
            <a:endParaRPr/>
          </a:p>
          <a:p>
            <a:pPr indent="0" lvl="0" marL="0" marR="0" rtl="0" algn="just">
              <a:lnSpc>
                <a:spcPct val="111000"/>
              </a:lnSpc>
              <a:spcBef>
                <a:spcPts val="0"/>
              </a:spcBef>
              <a:spcAft>
                <a:spcPts val="0"/>
              </a:spcAft>
              <a:buNone/>
            </a:pPr>
            <a:r>
              <a:t/>
            </a:r>
            <a:endParaRPr b="0" i="0" sz="3200" u="none" cap="none" strike="noStrike">
              <a:solidFill>
                <a:srgbClr val="000000"/>
              </a:solidFill>
              <a:latin typeface="Cambria"/>
              <a:ea typeface="Cambria"/>
              <a:cs typeface="Cambria"/>
              <a:sym typeface="Cambria"/>
            </a:endParaRPr>
          </a:p>
          <a:p>
            <a:pPr indent="-345439" lvl="1" marL="690881" marR="0" rtl="0" algn="just">
              <a:lnSpc>
                <a:spcPct val="111000"/>
              </a:lnSpc>
              <a:spcBef>
                <a:spcPts val="0"/>
              </a:spcBef>
              <a:spcAft>
                <a:spcPts val="0"/>
              </a:spcAft>
              <a:buClr>
                <a:srgbClr val="000000"/>
              </a:buClr>
              <a:buSzPts val="3200"/>
              <a:buFont typeface="Arial"/>
              <a:buChar char="•"/>
            </a:pPr>
            <a:r>
              <a:rPr b="0" i="0" lang="en-US" sz="3200" u="none" cap="none" strike="noStrike">
                <a:solidFill>
                  <a:srgbClr val="000000"/>
                </a:solidFill>
                <a:latin typeface="Cambria"/>
                <a:ea typeface="Cambria"/>
                <a:cs typeface="Cambria"/>
                <a:sym typeface="Cambria"/>
              </a:rPr>
              <a:t>Cắm dây vào cổng LAN của AP và nối với máy ảo pfsense. </a:t>
            </a:r>
            <a:endParaRPr/>
          </a:p>
          <a:p>
            <a:pPr indent="0" lvl="0" marL="0" marR="0" rtl="0" algn="just">
              <a:lnSpc>
                <a:spcPct val="111000"/>
              </a:lnSpc>
              <a:spcBef>
                <a:spcPts val="0"/>
              </a:spcBef>
              <a:spcAft>
                <a:spcPts val="0"/>
              </a:spcAft>
              <a:buNone/>
            </a:pPr>
            <a:r>
              <a:t/>
            </a:r>
            <a:endParaRPr b="0" i="0" sz="3200" u="none" cap="none" strike="noStrike">
              <a:solidFill>
                <a:srgbClr val="000000"/>
              </a:solidFill>
              <a:latin typeface="Cambria"/>
              <a:ea typeface="Cambria"/>
              <a:cs typeface="Cambria"/>
              <a:sym typeface="Cambria"/>
            </a:endParaRPr>
          </a:p>
          <a:p>
            <a:pPr indent="-345439" lvl="1" marL="690881" marR="0" rtl="0" algn="just">
              <a:lnSpc>
                <a:spcPct val="111000"/>
              </a:lnSpc>
              <a:spcBef>
                <a:spcPts val="0"/>
              </a:spcBef>
              <a:spcAft>
                <a:spcPts val="0"/>
              </a:spcAft>
              <a:buClr>
                <a:srgbClr val="000000"/>
              </a:buClr>
              <a:buSzPts val="3200"/>
              <a:buFont typeface="Arial"/>
              <a:buChar char="•"/>
            </a:pPr>
            <a:r>
              <a:rPr b="0" i="0" lang="en-US" sz="3200" u="none" cap="none" strike="noStrike">
                <a:solidFill>
                  <a:srgbClr val="000000"/>
                </a:solidFill>
                <a:latin typeface="Cambria"/>
                <a:ea typeface="Cambria"/>
                <a:cs typeface="Cambria"/>
                <a:sym typeface="Cambria"/>
              </a:rPr>
              <a:t>LAN-to-USB Adaptor phải là loại hỗ trợ Gigabit trở lên, không rõ nguyên nhân nhưng loại 10 và 100 mps không thể giúp AP giao tiếp được với pfsense.</a:t>
            </a:r>
            <a:endParaRPr/>
          </a:p>
          <a:p>
            <a:pPr indent="0" lvl="0" marL="0" marR="0" rtl="0" algn="just">
              <a:lnSpc>
                <a:spcPct val="111000"/>
              </a:lnSpc>
              <a:spcBef>
                <a:spcPts val="0"/>
              </a:spcBef>
              <a:spcAft>
                <a:spcPts val="0"/>
              </a:spcAft>
              <a:buNone/>
            </a:pPr>
            <a:r>
              <a:t/>
            </a:r>
            <a:endParaRPr b="0" i="0" sz="3200" u="none" cap="none" strike="noStrike">
              <a:solidFill>
                <a:srgbClr val="000000"/>
              </a:solidFill>
              <a:latin typeface="Cambria"/>
              <a:ea typeface="Cambria"/>
              <a:cs typeface="Cambria"/>
              <a:sym typeface="Cambria"/>
            </a:endParaRPr>
          </a:p>
          <a:p>
            <a:pPr indent="-345439" lvl="1" marL="690881" marR="0" rtl="0" algn="just">
              <a:lnSpc>
                <a:spcPct val="111000"/>
              </a:lnSpc>
              <a:spcBef>
                <a:spcPts val="0"/>
              </a:spcBef>
              <a:spcAft>
                <a:spcPts val="0"/>
              </a:spcAft>
              <a:buClr>
                <a:srgbClr val="000000"/>
              </a:buClr>
              <a:buSzPts val="3200"/>
              <a:buFont typeface="Arial"/>
              <a:buChar char="•"/>
            </a:pPr>
            <a:r>
              <a:rPr b="0" i="0" lang="en-US" sz="3200" u="none" cap="none" strike="noStrike">
                <a:solidFill>
                  <a:srgbClr val="000000"/>
                </a:solidFill>
                <a:latin typeface="Cambria"/>
                <a:ea typeface="Cambria"/>
                <a:cs typeface="Cambria"/>
                <a:sym typeface="Cambria"/>
              </a:rPr>
              <a:t>Mở DHCP Server trên LAN interface của pfsense.</a:t>
            </a:r>
            <a:endParaRPr/>
          </a:p>
          <a:p>
            <a:pPr indent="0" lvl="0" marL="0" marR="0" rtl="0" algn="just">
              <a:lnSpc>
                <a:spcPct val="111000"/>
              </a:lnSpc>
              <a:spcBef>
                <a:spcPts val="0"/>
              </a:spcBef>
              <a:spcAft>
                <a:spcPts val="0"/>
              </a:spcAft>
              <a:buNone/>
            </a:pPr>
            <a:r>
              <a:t/>
            </a:r>
            <a:endParaRPr b="0" i="0" sz="3200" u="none" cap="none" strike="noStrike">
              <a:solidFill>
                <a:srgbClr val="000000"/>
              </a:solidFill>
              <a:latin typeface="Cambria"/>
              <a:ea typeface="Cambria"/>
              <a:cs typeface="Cambria"/>
              <a:sym typeface="Cambria"/>
            </a:endParaRPr>
          </a:p>
          <a:p>
            <a:pPr indent="-345439" lvl="1" marL="690881" marR="0" rtl="0" algn="just">
              <a:lnSpc>
                <a:spcPct val="111000"/>
              </a:lnSpc>
              <a:spcBef>
                <a:spcPts val="0"/>
              </a:spcBef>
              <a:spcAft>
                <a:spcPts val="0"/>
              </a:spcAft>
              <a:buClr>
                <a:srgbClr val="000000"/>
              </a:buClr>
              <a:buSzPts val="3200"/>
              <a:buFont typeface="Arial"/>
              <a:buChar char="•"/>
            </a:pPr>
            <a:r>
              <a:rPr b="0" i="0" lang="en-US" sz="3200" u="none" cap="none" strike="noStrike">
                <a:solidFill>
                  <a:srgbClr val="000000"/>
                </a:solidFill>
                <a:latin typeface="Cambria"/>
                <a:ea typeface="Cambria"/>
                <a:cs typeface="Cambria"/>
                <a:sym typeface="Cambria"/>
              </a:rPr>
              <a:t>Khi cấu hình pfsense thì dùng (WAN, LAN) của pfsense là (em0, em1). Còn khi “thực chiến” (cho pfsense kết nối đến AP) thì (WAN, LAN) là (em0, ue0).</a:t>
            </a:r>
            <a:endParaRPr/>
          </a:p>
        </p:txBody>
      </p:sp>
      <p:sp>
        <p:nvSpPr>
          <p:cNvPr id="674" name="Google Shape;674;p20"/>
          <p:cNvSpPr/>
          <p:nvPr/>
        </p:nvSpPr>
        <p:spPr>
          <a:xfrm>
            <a:off x="0" y="7058992"/>
            <a:ext cx="8703364" cy="3228008"/>
          </a:xfrm>
          <a:custGeom>
            <a:rect b="b" l="l" r="r" t="t"/>
            <a:pathLst>
              <a:path extrusionOk="0" h="3228008" w="8703364">
                <a:moveTo>
                  <a:pt x="0" y="0"/>
                </a:moveTo>
                <a:lnTo>
                  <a:pt x="8703364" y="0"/>
                </a:lnTo>
                <a:lnTo>
                  <a:pt x="8703364" y="3228008"/>
                </a:lnTo>
                <a:lnTo>
                  <a:pt x="0" y="3228008"/>
                </a:lnTo>
                <a:lnTo>
                  <a:pt x="0" y="0"/>
                </a:lnTo>
                <a:close/>
              </a:path>
            </a:pathLst>
          </a:custGeom>
          <a:blipFill rotWithShape="1">
            <a:blip r:embed="rId7">
              <a:alphaModFix/>
            </a:blip>
            <a:stretch>
              <a:fillRect b="0" l="0" r="0" t="0"/>
            </a:stretch>
          </a:blipFill>
          <a:ln>
            <a:noFill/>
          </a:ln>
        </p:spPr>
      </p:sp>
      <p:sp>
        <p:nvSpPr>
          <p:cNvPr id="675" name="Google Shape;675;p20"/>
          <p:cNvSpPr/>
          <p:nvPr/>
        </p:nvSpPr>
        <p:spPr>
          <a:xfrm>
            <a:off x="9404079" y="7058992"/>
            <a:ext cx="8883921" cy="3228008"/>
          </a:xfrm>
          <a:custGeom>
            <a:rect b="b" l="l" r="r" t="t"/>
            <a:pathLst>
              <a:path extrusionOk="0" h="3228008" w="8883921">
                <a:moveTo>
                  <a:pt x="0" y="0"/>
                </a:moveTo>
                <a:lnTo>
                  <a:pt x="8883921" y="0"/>
                </a:lnTo>
                <a:lnTo>
                  <a:pt x="8883921" y="3228008"/>
                </a:lnTo>
                <a:lnTo>
                  <a:pt x="0" y="3228008"/>
                </a:lnTo>
                <a:lnTo>
                  <a:pt x="0" y="0"/>
                </a:lnTo>
                <a:close/>
              </a:path>
            </a:pathLst>
          </a:custGeom>
          <a:blipFill rotWithShape="1">
            <a:blip r:embed="rId8">
              <a:alphaModFix/>
            </a:blip>
            <a:stretch>
              <a:fillRect b="0" l="0" r="0" t="0"/>
            </a:stretch>
          </a:blipFill>
          <a:ln>
            <a:noFill/>
          </a:ln>
        </p:spPr>
      </p:sp>
      <p:sp>
        <p:nvSpPr>
          <p:cNvPr id="676" name="Google Shape;676;p20"/>
          <p:cNvSpPr txBox="1"/>
          <p:nvPr/>
        </p:nvSpPr>
        <p:spPr>
          <a:xfrm>
            <a:off x="17178425" y="9458176"/>
            <a:ext cx="323525" cy="340616"/>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0" i="0" lang="en-US" sz="2300" u="none" cap="none" strike="noStrike">
                <a:solidFill>
                  <a:srgbClr val="FFFFFF"/>
                </a:solidFill>
                <a:latin typeface="Cambria"/>
                <a:ea typeface="Cambria"/>
                <a:cs typeface="Cambria"/>
                <a:sym typeface="Cambria"/>
              </a:rPr>
              <a:t>20</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21"/>
          <p:cNvSpPr txBox="1"/>
          <p:nvPr/>
        </p:nvSpPr>
        <p:spPr>
          <a:xfrm>
            <a:off x="779371" y="588196"/>
            <a:ext cx="13374544" cy="739902"/>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0" i="0" lang="en-US" sz="5600" u="none" cap="none" strike="noStrike">
                <a:solidFill>
                  <a:srgbClr val="227C9D"/>
                </a:solidFill>
                <a:latin typeface="Arial"/>
                <a:ea typeface="Arial"/>
                <a:cs typeface="Arial"/>
                <a:sym typeface="Arial"/>
              </a:rPr>
              <a:t>CÁC KẾT QUẢ VÀ VIDEO TRIỂN KHAI</a:t>
            </a:r>
            <a:endParaRPr/>
          </a:p>
        </p:txBody>
      </p:sp>
      <p:grpSp>
        <p:nvGrpSpPr>
          <p:cNvPr id="682" name="Google Shape;682;p21"/>
          <p:cNvGrpSpPr/>
          <p:nvPr/>
        </p:nvGrpSpPr>
        <p:grpSpPr>
          <a:xfrm rot="2700000">
            <a:off x="-1376391" y="-3093321"/>
            <a:ext cx="7415398" cy="3565095"/>
            <a:chOff x="0" y="0"/>
            <a:chExt cx="660400" cy="317500"/>
          </a:xfrm>
        </p:grpSpPr>
        <p:sp>
          <p:nvSpPr>
            <p:cNvPr id="683" name="Google Shape;683;p21"/>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1"/>
            <p:cNvSpPr txBox="1"/>
            <p:nvPr/>
          </p:nvSpPr>
          <p:spPr>
            <a:xfrm>
              <a:off x="0" y="136525"/>
              <a:ext cx="660400" cy="180975"/>
            </a:xfrm>
            <a:prstGeom prst="rect">
              <a:avLst/>
            </a:prstGeom>
            <a:noFill/>
            <a:ln>
              <a:noFill/>
            </a:ln>
          </p:spPr>
          <p:txBody>
            <a:bodyPr anchorCtr="0" anchor="ctr" bIns="50800" lIns="50800" spcFirstLastPara="1" rIns="50800" wrap="square" tIns="50800">
              <a:noAutofit/>
            </a:bodyPr>
            <a:lstStyle/>
            <a:p>
              <a:pPr indent="0" lvl="0" marL="0" marR="0" rtl="0" algn="ctr">
                <a:lnSpc>
                  <a:spcPct val="141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685" name="Google Shape;685;p21"/>
          <p:cNvCxnSpPr/>
          <p:nvPr/>
        </p:nvCxnSpPr>
        <p:spPr>
          <a:xfrm>
            <a:off x="-1839005" y="-2273771"/>
            <a:ext cx="5185216" cy="5132702"/>
          </a:xfrm>
          <a:prstGeom prst="straightConnector1">
            <a:avLst/>
          </a:prstGeom>
          <a:noFill/>
          <a:ln cap="flat" cmpd="sng" w="28575">
            <a:solidFill>
              <a:srgbClr val="8CA9AD"/>
            </a:solidFill>
            <a:prstDash val="solid"/>
            <a:round/>
            <a:headEnd len="sm" w="sm" type="none"/>
            <a:tailEnd len="sm" w="sm" type="none"/>
          </a:ln>
        </p:spPr>
      </p:cxnSp>
      <p:cxnSp>
        <p:nvCxnSpPr>
          <p:cNvPr id="686" name="Google Shape;686;p21"/>
          <p:cNvCxnSpPr/>
          <p:nvPr/>
        </p:nvCxnSpPr>
        <p:spPr>
          <a:xfrm>
            <a:off x="-2052951" y="-1961095"/>
            <a:ext cx="5038853" cy="5038853"/>
          </a:xfrm>
          <a:prstGeom prst="straightConnector1">
            <a:avLst/>
          </a:prstGeom>
          <a:noFill/>
          <a:ln cap="flat" cmpd="sng" w="28575">
            <a:solidFill>
              <a:srgbClr val="8CA9AD"/>
            </a:solidFill>
            <a:prstDash val="solid"/>
            <a:round/>
            <a:headEnd len="sm" w="sm" type="none"/>
            <a:tailEnd len="sm" w="sm" type="none"/>
          </a:ln>
        </p:spPr>
      </p:cxnSp>
      <p:cxnSp>
        <p:nvCxnSpPr>
          <p:cNvPr id="687" name="Google Shape;687;p21"/>
          <p:cNvCxnSpPr/>
          <p:nvPr/>
        </p:nvCxnSpPr>
        <p:spPr>
          <a:xfrm>
            <a:off x="-2232553" y="-1602625"/>
            <a:ext cx="4867141" cy="4867141"/>
          </a:xfrm>
          <a:prstGeom prst="straightConnector1">
            <a:avLst/>
          </a:prstGeom>
          <a:noFill/>
          <a:ln cap="flat" cmpd="sng" w="28575">
            <a:solidFill>
              <a:srgbClr val="8CA9AD"/>
            </a:solidFill>
            <a:prstDash val="solid"/>
            <a:round/>
            <a:headEnd len="sm" w="sm" type="none"/>
            <a:tailEnd len="sm" w="sm" type="none"/>
          </a:ln>
        </p:spPr>
      </p:cxnSp>
      <p:cxnSp>
        <p:nvCxnSpPr>
          <p:cNvPr id="688" name="Google Shape;688;p21"/>
          <p:cNvCxnSpPr/>
          <p:nvPr/>
        </p:nvCxnSpPr>
        <p:spPr>
          <a:xfrm>
            <a:off x="-2359208" y="-1216357"/>
            <a:ext cx="4690515" cy="4690515"/>
          </a:xfrm>
          <a:prstGeom prst="straightConnector1">
            <a:avLst/>
          </a:prstGeom>
          <a:noFill/>
          <a:ln cap="flat" cmpd="sng" w="28575">
            <a:solidFill>
              <a:srgbClr val="8CA9AD"/>
            </a:solidFill>
            <a:prstDash val="solid"/>
            <a:round/>
            <a:headEnd len="sm" w="sm" type="none"/>
            <a:tailEnd len="sm" w="sm" type="none"/>
          </a:ln>
        </p:spPr>
      </p:cxnSp>
      <p:cxnSp>
        <p:nvCxnSpPr>
          <p:cNvPr id="689" name="Google Shape;689;p21"/>
          <p:cNvCxnSpPr/>
          <p:nvPr/>
        </p:nvCxnSpPr>
        <p:spPr>
          <a:xfrm>
            <a:off x="-2503062" y="-776680"/>
            <a:ext cx="4347674" cy="4347674"/>
          </a:xfrm>
          <a:prstGeom prst="straightConnector1">
            <a:avLst/>
          </a:prstGeom>
          <a:noFill/>
          <a:ln cap="flat" cmpd="sng" w="28575">
            <a:solidFill>
              <a:srgbClr val="8CA9AD"/>
            </a:solidFill>
            <a:prstDash val="solid"/>
            <a:round/>
            <a:headEnd len="sm" w="sm" type="none"/>
            <a:tailEnd len="sm" w="sm" type="none"/>
          </a:ln>
        </p:spPr>
      </p:cxnSp>
      <p:cxnSp>
        <p:nvCxnSpPr>
          <p:cNvPr id="690" name="Google Shape;690;p21"/>
          <p:cNvCxnSpPr/>
          <p:nvPr/>
        </p:nvCxnSpPr>
        <p:spPr>
          <a:xfrm>
            <a:off x="-2623881" y="-332957"/>
            <a:ext cx="3963599" cy="3985594"/>
          </a:xfrm>
          <a:prstGeom prst="straightConnector1">
            <a:avLst/>
          </a:prstGeom>
          <a:noFill/>
          <a:ln cap="flat" cmpd="sng" w="28575">
            <a:solidFill>
              <a:srgbClr val="8CA9AD"/>
            </a:solidFill>
            <a:prstDash val="solid"/>
            <a:round/>
            <a:headEnd len="sm" w="sm" type="none"/>
            <a:tailEnd len="sm" w="sm" type="none"/>
          </a:ln>
        </p:spPr>
      </p:cxnSp>
      <p:cxnSp>
        <p:nvCxnSpPr>
          <p:cNvPr id="691" name="Google Shape;691;p21"/>
          <p:cNvCxnSpPr/>
          <p:nvPr/>
        </p:nvCxnSpPr>
        <p:spPr>
          <a:xfrm>
            <a:off x="-2598114" y="228677"/>
            <a:ext cx="3377485" cy="3360058"/>
          </a:xfrm>
          <a:prstGeom prst="straightConnector1">
            <a:avLst/>
          </a:prstGeom>
          <a:noFill/>
          <a:ln cap="flat" cmpd="sng" w="28575">
            <a:solidFill>
              <a:srgbClr val="8CA9AD"/>
            </a:solidFill>
            <a:prstDash val="solid"/>
            <a:round/>
            <a:headEnd len="sm" w="sm" type="none"/>
            <a:tailEnd len="sm" w="sm" type="none"/>
          </a:ln>
        </p:spPr>
      </p:cxnSp>
      <p:cxnSp>
        <p:nvCxnSpPr>
          <p:cNvPr id="692" name="Google Shape;692;p21"/>
          <p:cNvCxnSpPr/>
          <p:nvPr/>
        </p:nvCxnSpPr>
        <p:spPr>
          <a:xfrm>
            <a:off x="-2509797" y="905760"/>
            <a:ext cx="2628598" cy="2671969"/>
          </a:xfrm>
          <a:prstGeom prst="straightConnector1">
            <a:avLst/>
          </a:prstGeom>
          <a:noFill/>
          <a:ln cap="flat" cmpd="sng" w="28575">
            <a:solidFill>
              <a:srgbClr val="8CA9AD"/>
            </a:solidFill>
            <a:prstDash val="solid"/>
            <a:round/>
            <a:headEnd len="sm" w="sm" type="none"/>
            <a:tailEnd len="sm" w="sm" type="none"/>
          </a:ln>
        </p:spPr>
      </p:cxnSp>
      <p:sp>
        <p:nvSpPr>
          <p:cNvPr id="693" name="Google Shape;693;p21"/>
          <p:cNvSpPr/>
          <p:nvPr/>
        </p:nvSpPr>
        <p:spPr>
          <a:xfrm rot="10800000">
            <a:off x="16192287" y="7062107"/>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694" name="Google Shape;694;p21"/>
          <p:cNvSpPr/>
          <p:nvPr/>
        </p:nvSpPr>
        <p:spPr>
          <a:xfrm>
            <a:off x="17266571" y="7090682"/>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695" name="Google Shape;695;p21"/>
          <p:cNvSpPr/>
          <p:nvPr/>
        </p:nvSpPr>
        <p:spPr>
          <a:xfrm>
            <a:off x="16182762" y="8174491"/>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696" name="Google Shape;696;p21"/>
          <p:cNvSpPr/>
          <p:nvPr/>
        </p:nvSpPr>
        <p:spPr>
          <a:xfrm rot="10800000">
            <a:off x="16182762" y="9258300"/>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697" name="Google Shape;697;p21"/>
          <p:cNvSpPr/>
          <p:nvPr/>
        </p:nvSpPr>
        <p:spPr>
          <a:xfrm rot="-5400000">
            <a:off x="17266571" y="9258300"/>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698" name="Google Shape;698;p21"/>
          <p:cNvSpPr/>
          <p:nvPr/>
        </p:nvSpPr>
        <p:spPr>
          <a:xfrm>
            <a:off x="1028700" y="4749655"/>
            <a:ext cx="13560123" cy="4248706"/>
          </a:xfrm>
          <a:custGeom>
            <a:rect b="b" l="l" r="r" t="t"/>
            <a:pathLst>
              <a:path extrusionOk="0" h="4248706" w="13560123">
                <a:moveTo>
                  <a:pt x="0" y="0"/>
                </a:moveTo>
                <a:lnTo>
                  <a:pt x="13560123" y="0"/>
                </a:lnTo>
                <a:lnTo>
                  <a:pt x="13560123" y="4248706"/>
                </a:lnTo>
                <a:lnTo>
                  <a:pt x="0" y="4248706"/>
                </a:lnTo>
                <a:lnTo>
                  <a:pt x="0" y="0"/>
                </a:lnTo>
                <a:close/>
              </a:path>
            </a:pathLst>
          </a:custGeom>
          <a:blipFill rotWithShape="1">
            <a:blip r:embed="rId7">
              <a:alphaModFix/>
            </a:blip>
            <a:stretch>
              <a:fillRect b="0" l="0" r="0" t="0"/>
            </a:stretch>
          </a:blipFill>
          <a:ln>
            <a:noFill/>
          </a:ln>
        </p:spPr>
      </p:sp>
      <p:sp>
        <p:nvSpPr>
          <p:cNvPr id="699" name="Google Shape;699;p21"/>
          <p:cNvSpPr txBox="1"/>
          <p:nvPr/>
        </p:nvSpPr>
        <p:spPr>
          <a:xfrm>
            <a:off x="1339718" y="1922254"/>
            <a:ext cx="16230600" cy="2255901"/>
          </a:xfrm>
          <a:prstGeom prst="rect">
            <a:avLst/>
          </a:prstGeom>
          <a:noFill/>
          <a:ln>
            <a:noFill/>
          </a:ln>
        </p:spPr>
        <p:txBody>
          <a:bodyPr anchorCtr="0" anchor="t" bIns="0" lIns="0" spcFirstLastPara="1" rIns="0" wrap="square" tIns="0">
            <a:spAutoFit/>
          </a:bodyPr>
          <a:lstStyle/>
          <a:p>
            <a:pPr indent="-345439" lvl="1" marL="690881" marR="0" rtl="0" algn="just">
              <a:lnSpc>
                <a:spcPct val="111000"/>
              </a:lnSpc>
              <a:spcBef>
                <a:spcPts val="0"/>
              </a:spcBef>
              <a:spcAft>
                <a:spcPts val="0"/>
              </a:spcAft>
              <a:buClr>
                <a:srgbClr val="000000"/>
              </a:buClr>
              <a:buSzPts val="3200"/>
              <a:buFont typeface="Arial"/>
              <a:buChar char="•"/>
            </a:pPr>
            <a:r>
              <a:rPr b="0" i="0" lang="en-US" sz="3200" u="none" cap="none" strike="noStrike">
                <a:solidFill>
                  <a:srgbClr val="000000"/>
                </a:solidFill>
                <a:latin typeface="Cambria"/>
                <a:ea typeface="Cambria"/>
                <a:cs typeface="Cambria"/>
                <a:sym typeface="Cambria"/>
              </a:rPr>
              <a:t>Video cấu hình window server: </a:t>
            </a:r>
            <a:r>
              <a:rPr b="0" i="0" lang="en-US" sz="3200" u="sng" cap="none" strike="noStrike">
                <a:solidFill>
                  <a:srgbClr val="000000"/>
                </a:solidFill>
                <a:latin typeface="Cambria"/>
                <a:ea typeface="Cambria"/>
                <a:cs typeface="Cambria"/>
                <a:sym typeface="Cambria"/>
                <a:hlinkClick r:id="rId8">
                  <a:extLst>
                    <a:ext uri="{A12FA001-AC4F-418D-AE19-62706E023703}">
                      <ahyp:hlinkClr val="tx"/>
                    </a:ext>
                  </a:extLst>
                </a:hlinkClick>
              </a:rPr>
              <a:t>Config WinServer.mp4</a:t>
            </a:r>
            <a:endParaRPr/>
          </a:p>
          <a:p>
            <a:pPr indent="0" lvl="0" marL="0" marR="0" rtl="0" algn="just">
              <a:lnSpc>
                <a:spcPct val="111000"/>
              </a:lnSpc>
              <a:spcBef>
                <a:spcPts val="0"/>
              </a:spcBef>
              <a:spcAft>
                <a:spcPts val="0"/>
              </a:spcAft>
              <a:buNone/>
            </a:pPr>
            <a:r>
              <a:t/>
            </a:r>
            <a:endParaRPr b="0" i="0" sz="3200" u="sng" cap="none" strike="noStrike">
              <a:solidFill>
                <a:srgbClr val="000000"/>
              </a:solidFill>
              <a:latin typeface="Cambria"/>
              <a:ea typeface="Cambria"/>
              <a:cs typeface="Cambria"/>
              <a:sym typeface="Cambria"/>
              <a:hlinkClick r:id="rId9">
                <a:extLst>
                  <a:ext uri="{A12FA001-AC4F-418D-AE19-62706E023703}">
                    <ahyp:hlinkClr val="tx"/>
                  </a:ext>
                </a:extLst>
              </a:hlinkClick>
            </a:endParaRPr>
          </a:p>
          <a:p>
            <a:pPr indent="-345439" lvl="1" marL="690881" marR="0" rtl="0" algn="just">
              <a:lnSpc>
                <a:spcPct val="111000"/>
              </a:lnSpc>
              <a:spcBef>
                <a:spcPts val="0"/>
              </a:spcBef>
              <a:spcAft>
                <a:spcPts val="0"/>
              </a:spcAft>
              <a:buClr>
                <a:srgbClr val="000000"/>
              </a:buClr>
              <a:buSzPts val="3200"/>
              <a:buFont typeface="Arial"/>
              <a:buChar char="•"/>
            </a:pPr>
            <a:r>
              <a:rPr b="0" i="0" lang="en-US" sz="3200" u="none" cap="none" strike="noStrike">
                <a:solidFill>
                  <a:srgbClr val="000000"/>
                </a:solidFill>
                <a:latin typeface="Cambria"/>
                <a:ea typeface="Cambria"/>
                <a:cs typeface="Cambria"/>
                <a:sym typeface="Cambria"/>
              </a:rPr>
              <a:t>Video demo RADIUS trên windows server: </a:t>
            </a:r>
            <a:r>
              <a:rPr b="0" i="0" lang="en-US" sz="3200" u="sng" cap="none" strike="noStrike">
                <a:solidFill>
                  <a:srgbClr val="000000"/>
                </a:solidFill>
                <a:latin typeface="Cambria"/>
                <a:ea typeface="Cambria"/>
                <a:cs typeface="Cambria"/>
                <a:sym typeface="Cambria"/>
                <a:hlinkClick r:id="rId10">
                  <a:extLst>
                    <a:ext uri="{A12FA001-AC4F-418D-AE19-62706E023703}">
                      <ahyp:hlinkClr val="tx"/>
                    </a:ext>
                  </a:extLst>
                </a:hlinkClick>
              </a:rPr>
              <a:t>demo radius win server.mp4</a:t>
            </a:r>
            <a:endParaRPr/>
          </a:p>
          <a:p>
            <a:pPr indent="0" lvl="0" marL="0" marR="0" rtl="0" algn="just">
              <a:lnSpc>
                <a:spcPct val="111000"/>
              </a:lnSpc>
              <a:spcBef>
                <a:spcPts val="0"/>
              </a:spcBef>
              <a:spcAft>
                <a:spcPts val="0"/>
              </a:spcAft>
              <a:buNone/>
            </a:pPr>
            <a:r>
              <a:t/>
            </a:r>
            <a:endParaRPr b="0" i="0" sz="3200" u="sng" cap="none" strike="noStrike">
              <a:solidFill>
                <a:srgbClr val="000000"/>
              </a:solidFill>
              <a:latin typeface="Cambria"/>
              <a:ea typeface="Cambria"/>
              <a:cs typeface="Cambria"/>
              <a:sym typeface="Cambria"/>
              <a:hlinkClick r:id="rId11">
                <a:extLst>
                  <a:ext uri="{A12FA001-AC4F-418D-AE19-62706E023703}">
                    <ahyp:hlinkClr val="tx"/>
                  </a:ext>
                </a:extLst>
              </a:hlinkClick>
            </a:endParaRPr>
          </a:p>
          <a:p>
            <a:pPr indent="-345439" lvl="1" marL="690881" marR="0" rtl="0" algn="just">
              <a:lnSpc>
                <a:spcPct val="111000"/>
              </a:lnSpc>
              <a:spcBef>
                <a:spcPts val="0"/>
              </a:spcBef>
              <a:spcAft>
                <a:spcPts val="0"/>
              </a:spcAft>
              <a:buClr>
                <a:srgbClr val="000000"/>
              </a:buClr>
              <a:buSzPts val="3200"/>
              <a:buFont typeface="Arial"/>
              <a:buChar char="•"/>
            </a:pPr>
            <a:r>
              <a:rPr b="0" i="0" lang="en-US" sz="3200" u="none" cap="none" strike="noStrike">
                <a:solidFill>
                  <a:srgbClr val="000000"/>
                </a:solidFill>
                <a:latin typeface="Cambria"/>
                <a:ea typeface="Cambria"/>
                <a:cs typeface="Cambria"/>
                <a:sym typeface="Cambria"/>
              </a:rPr>
              <a:t>Video demo RADIUS trên pfsense: </a:t>
            </a:r>
            <a:r>
              <a:rPr b="0" i="0" lang="en-US" sz="3200" u="sng" cap="none" strike="noStrike">
                <a:solidFill>
                  <a:srgbClr val="000000"/>
                </a:solidFill>
                <a:latin typeface="Cambria"/>
                <a:ea typeface="Cambria"/>
                <a:cs typeface="Cambria"/>
                <a:sym typeface="Cambria"/>
                <a:hlinkClick r:id="rId12">
                  <a:extLst>
                    <a:ext uri="{A12FA001-AC4F-418D-AE19-62706E023703}">
                      <ahyp:hlinkClr val="tx"/>
                    </a:ext>
                  </a:extLst>
                </a:hlinkClick>
              </a:rPr>
              <a:t>demo radius pfsense.mp4</a:t>
            </a:r>
            <a:endParaRPr/>
          </a:p>
        </p:txBody>
      </p:sp>
      <p:sp>
        <p:nvSpPr>
          <p:cNvPr id="700" name="Google Shape;700;p21"/>
          <p:cNvSpPr txBox="1"/>
          <p:nvPr/>
        </p:nvSpPr>
        <p:spPr>
          <a:xfrm>
            <a:off x="17178425" y="9458176"/>
            <a:ext cx="323525" cy="340616"/>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0" i="0" lang="en-US" sz="2300" u="none" cap="none" strike="noStrike">
                <a:solidFill>
                  <a:srgbClr val="000000"/>
                </a:solidFill>
                <a:latin typeface="Cambria"/>
                <a:ea typeface="Cambria"/>
                <a:cs typeface="Cambria"/>
                <a:sym typeface="Cambria"/>
              </a:rPr>
              <a:t>21</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22"/>
          <p:cNvSpPr txBox="1"/>
          <p:nvPr/>
        </p:nvSpPr>
        <p:spPr>
          <a:xfrm>
            <a:off x="779371" y="588196"/>
            <a:ext cx="13374544" cy="739902"/>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0" i="0" lang="en-US" sz="5600" u="none" cap="none" strike="noStrike">
                <a:solidFill>
                  <a:srgbClr val="227C9D"/>
                </a:solidFill>
                <a:latin typeface="Arial"/>
                <a:ea typeface="Arial"/>
                <a:cs typeface="Arial"/>
                <a:sym typeface="Arial"/>
              </a:rPr>
              <a:t>CÁC KẾT QUẢ VÀ VIDEO TRIỂN KHAI</a:t>
            </a:r>
            <a:endParaRPr/>
          </a:p>
        </p:txBody>
      </p:sp>
      <p:grpSp>
        <p:nvGrpSpPr>
          <p:cNvPr id="706" name="Google Shape;706;p22"/>
          <p:cNvGrpSpPr/>
          <p:nvPr/>
        </p:nvGrpSpPr>
        <p:grpSpPr>
          <a:xfrm rot="2700000">
            <a:off x="-1376391" y="-3093321"/>
            <a:ext cx="7415398" cy="3565095"/>
            <a:chOff x="0" y="0"/>
            <a:chExt cx="660400" cy="317500"/>
          </a:xfrm>
        </p:grpSpPr>
        <p:sp>
          <p:nvSpPr>
            <p:cNvPr id="707" name="Google Shape;707;p22"/>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2"/>
            <p:cNvSpPr txBox="1"/>
            <p:nvPr/>
          </p:nvSpPr>
          <p:spPr>
            <a:xfrm>
              <a:off x="0" y="136525"/>
              <a:ext cx="660400" cy="180975"/>
            </a:xfrm>
            <a:prstGeom prst="rect">
              <a:avLst/>
            </a:prstGeom>
            <a:noFill/>
            <a:ln>
              <a:noFill/>
            </a:ln>
          </p:spPr>
          <p:txBody>
            <a:bodyPr anchorCtr="0" anchor="ctr" bIns="50800" lIns="50800" spcFirstLastPara="1" rIns="50800" wrap="square" tIns="50800">
              <a:noAutofit/>
            </a:bodyPr>
            <a:lstStyle/>
            <a:p>
              <a:pPr indent="0" lvl="0" marL="0" marR="0" rtl="0" algn="ctr">
                <a:lnSpc>
                  <a:spcPct val="141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709" name="Google Shape;709;p22"/>
          <p:cNvCxnSpPr/>
          <p:nvPr/>
        </p:nvCxnSpPr>
        <p:spPr>
          <a:xfrm>
            <a:off x="-1839005" y="-2273771"/>
            <a:ext cx="5185216" cy="5132702"/>
          </a:xfrm>
          <a:prstGeom prst="straightConnector1">
            <a:avLst/>
          </a:prstGeom>
          <a:noFill/>
          <a:ln cap="flat" cmpd="sng" w="28575">
            <a:solidFill>
              <a:srgbClr val="8CA9AD"/>
            </a:solidFill>
            <a:prstDash val="solid"/>
            <a:round/>
            <a:headEnd len="sm" w="sm" type="none"/>
            <a:tailEnd len="sm" w="sm" type="none"/>
          </a:ln>
        </p:spPr>
      </p:cxnSp>
      <p:cxnSp>
        <p:nvCxnSpPr>
          <p:cNvPr id="710" name="Google Shape;710;p22"/>
          <p:cNvCxnSpPr/>
          <p:nvPr/>
        </p:nvCxnSpPr>
        <p:spPr>
          <a:xfrm>
            <a:off x="-2052951" y="-1961095"/>
            <a:ext cx="5038853" cy="5038853"/>
          </a:xfrm>
          <a:prstGeom prst="straightConnector1">
            <a:avLst/>
          </a:prstGeom>
          <a:noFill/>
          <a:ln cap="flat" cmpd="sng" w="28575">
            <a:solidFill>
              <a:srgbClr val="8CA9AD"/>
            </a:solidFill>
            <a:prstDash val="solid"/>
            <a:round/>
            <a:headEnd len="sm" w="sm" type="none"/>
            <a:tailEnd len="sm" w="sm" type="none"/>
          </a:ln>
        </p:spPr>
      </p:cxnSp>
      <p:cxnSp>
        <p:nvCxnSpPr>
          <p:cNvPr id="711" name="Google Shape;711;p22"/>
          <p:cNvCxnSpPr/>
          <p:nvPr/>
        </p:nvCxnSpPr>
        <p:spPr>
          <a:xfrm>
            <a:off x="-2232553" y="-1602625"/>
            <a:ext cx="4867141" cy="4867141"/>
          </a:xfrm>
          <a:prstGeom prst="straightConnector1">
            <a:avLst/>
          </a:prstGeom>
          <a:noFill/>
          <a:ln cap="flat" cmpd="sng" w="28575">
            <a:solidFill>
              <a:srgbClr val="8CA9AD"/>
            </a:solidFill>
            <a:prstDash val="solid"/>
            <a:round/>
            <a:headEnd len="sm" w="sm" type="none"/>
            <a:tailEnd len="sm" w="sm" type="none"/>
          </a:ln>
        </p:spPr>
      </p:cxnSp>
      <p:cxnSp>
        <p:nvCxnSpPr>
          <p:cNvPr id="712" name="Google Shape;712;p22"/>
          <p:cNvCxnSpPr/>
          <p:nvPr/>
        </p:nvCxnSpPr>
        <p:spPr>
          <a:xfrm>
            <a:off x="-2359208" y="-1216357"/>
            <a:ext cx="4690515" cy="4690515"/>
          </a:xfrm>
          <a:prstGeom prst="straightConnector1">
            <a:avLst/>
          </a:prstGeom>
          <a:noFill/>
          <a:ln cap="flat" cmpd="sng" w="28575">
            <a:solidFill>
              <a:srgbClr val="8CA9AD"/>
            </a:solidFill>
            <a:prstDash val="solid"/>
            <a:round/>
            <a:headEnd len="sm" w="sm" type="none"/>
            <a:tailEnd len="sm" w="sm" type="none"/>
          </a:ln>
        </p:spPr>
      </p:cxnSp>
      <p:cxnSp>
        <p:nvCxnSpPr>
          <p:cNvPr id="713" name="Google Shape;713;p22"/>
          <p:cNvCxnSpPr/>
          <p:nvPr/>
        </p:nvCxnSpPr>
        <p:spPr>
          <a:xfrm>
            <a:off x="-2503062" y="-776680"/>
            <a:ext cx="4347674" cy="4347674"/>
          </a:xfrm>
          <a:prstGeom prst="straightConnector1">
            <a:avLst/>
          </a:prstGeom>
          <a:noFill/>
          <a:ln cap="flat" cmpd="sng" w="28575">
            <a:solidFill>
              <a:srgbClr val="8CA9AD"/>
            </a:solidFill>
            <a:prstDash val="solid"/>
            <a:round/>
            <a:headEnd len="sm" w="sm" type="none"/>
            <a:tailEnd len="sm" w="sm" type="none"/>
          </a:ln>
        </p:spPr>
      </p:cxnSp>
      <p:cxnSp>
        <p:nvCxnSpPr>
          <p:cNvPr id="714" name="Google Shape;714;p22"/>
          <p:cNvCxnSpPr/>
          <p:nvPr/>
        </p:nvCxnSpPr>
        <p:spPr>
          <a:xfrm>
            <a:off x="-2623881" y="-332957"/>
            <a:ext cx="3963599" cy="3985594"/>
          </a:xfrm>
          <a:prstGeom prst="straightConnector1">
            <a:avLst/>
          </a:prstGeom>
          <a:noFill/>
          <a:ln cap="flat" cmpd="sng" w="28575">
            <a:solidFill>
              <a:srgbClr val="8CA9AD"/>
            </a:solidFill>
            <a:prstDash val="solid"/>
            <a:round/>
            <a:headEnd len="sm" w="sm" type="none"/>
            <a:tailEnd len="sm" w="sm" type="none"/>
          </a:ln>
        </p:spPr>
      </p:cxnSp>
      <p:cxnSp>
        <p:nvCxnSpPr>
          <p:cNvPr id="715" name="Google Shape;715;p22"/>
          <p:cNvCxnSpPr/>
          <p:nvPr/>
        </p:nvCxnSpPr>
        <p:spPr>
          <a:xfrm>
            <a:off x="-2598114" y="228677"/>
            <a:ext cx="3377485" cy="3360058"/>
          </a:xfrm>
          <a:prstGeom prst="straightConnector1">
            <a:avLst/>
          </a:prstGeom>
          <a:noFill/>
          <a:ln cap="flat" cmpd="sng" w="28575">
            <a:solidFill>
              <a:srgbClr val="8CA9AD"/>
            </a:solidFill>
            <a:prstDash val="solid"/>
            <a:round/>
            <a:headEnd len="sm" w="sm" type="none"/>
            <a:tailEnd len="sm" w="sm" type="none"/>
          </a:ln>
        </p:spPr>
      </p:cxnSp>
      <p:cxnSp>
        <p:nvCxnSpPr>
          <p:cNvPr id="716" name="Google Shape;716;p22"/>
          <p:cNvCxnSpPr/>
          <p:nvPr/>
        </p:nvCxnSpPr>
        <p:spPr>
          <a:xfrm>
            <a:off x="-2509797" y="905760"/>
            <a:ext cx="2628598" cy="2671969"/>
          </a:xfrm>
          <a:prstGeom prst="straightConnector1">
            <a:avLst/>
          </a:prstGeom>
          <a:noFill/>
          <a:ln cap="flat" cmpd="sng" w="28575">
            <a:solidFill>
              <a:srgbClr val="8CA9AD"/>
            </a:solidFill>
            <a:prstDash val="solid"/>
            <a:round/>
            <a:headEnd len="sm" w="sm" type="none"/>
            <a:tailEnd len="sm" w="sm" type="none"/>
          </a:ln>
        </p:spPr>
      </p:cxnSp>
      <p:sp>
        <p:nvSpPr>
          <p:cNvPr id="717" name="Google Shape;717;p22"/>
          <p:cNvSpPr/>
          <p:nvPr/>
        </p:nvSpPr>
        <p:spPr>
          <a:xfrm rot="10800000">
            <a:off x="16192287" y="7062107"/>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718" name="Google Shape;718;p22"/>
          <p:cNvSpPr/>
          <p:nvPr/>
        </p:nvSpPr>
        <p:spPr>
          <a:xfrm>
            <a:off x="17266571" y="7090682"/>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719" name="Google Shape;719;p22"/>
          <p:cNvSpPr/>
          <p:nvPr/>
        </p:nvSpPr>
        <p:spPr>
          <a:xfrm>
            <a:off x="16182762" y="8174491"/>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720" name="Google Shape;720;p22"/>
          <p:cNvSpPr/>
          <p:nvPr/>
        </p:nvSpPr>
        <p:spPr>
          <a:xfrm rot="10800000">
            <a:off x="16182762" y="9258300"/>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721" name="Google Shape;721;p22"/>
          <p:cNvSpPr/>
          <p:nvPr/>
        </p:nvSpPr>
        <p:spPr>
          <a:xfrm rot="-5400000">
            <a:off x="17266571" y="9258300"/>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722" name="Google Shape;722;p22"/>
          <p:cNvSpPr/>
          <p:nvPr/>
        </p:nvSpPr>
        <p:spPr>
          <a:xfrm>
            <a:off x="909074" y="1328098"/>
            <a:ext cx="9981117" cy="3013885"/>
          </a:xfrm>
          <a:custGeom>
            <a:rect b="b" l="l" r="r" t="t"/>
            <a:pathLst>
              <a:path extrusionOk="0" h="3013885" w="9981117">
                <a:moveTo>
                  <a:pt x="0" y="0"/>
                </a:moveTo>
                <a:lnTo>
                  <a:pt x="9981117" y="0"/>
                </a:lnTo>
                <a:lnTo>
                  <a:pt x="9981117" y="3013885"/>
                </a:lnTo>
                <a:lnTo>
                  <a:pt x="0" y="3013885"/>
                </a:lnTo>
                <a:lnTo>
                  <a:pt x="0" y="0"/>
                </a:lnTo>
                <a:close/>
              </a:path>
            </a:pathLst>
          </a:custGeom>
          <a:blipFill rotWithShape="1">
            <a:blip r:embed="rId7">
              <a:alphaModFix/>
            </a:blip>
            <a:stretch>
              <a:fillRect b="0" l="0" r="0" t="0"/>
            </a:stretch>
          </a:blipFill>
          <a:ln>
            <a:noFill/>
          </a:ln>
        </p:spPr>
      </p:sp>
      <p:sp>
        <p:nvSpPr>
          <p:cNvPr id="723" name="Google Shape;723;p22"/>
          <p:cNvSpPr/>
          <p:nvPr/>
        </p:nvSpPr>
        <p:spPr>
          <a:xfrm>
            <a:off x="11009817" y="3264517"/>
            <a:ext cx="7278183" cy="7136502"/>
          </a:xfrm>
          <a:custGeom>
            <a:rect b="b" l="l" r="r" t="t"/>
            <a:pathLst>
              <a:path extrusionOk="0" h="7136502" w="7278183">
                <a:moveTo>
                  <a:pt x="0" y="0"/>
                </a:moveTo>
                <a:lnTo>
                  <a:pt x="7278183" y="0"/>
                </a:lnTo>
                <a:lnTo>
                  <a:pt x="7278183" y="7136502"/>
                </a:lnTo>
                <a:lnTo>
                  <a:pt x="0" y="7136502"/>
                </a:lnTo>
                <a:lnTo>
                  <a:pt x="0" y="0"/>
                </a:lnTo>
                <a:close/>
              </a:path>
            </a:pathLst>
          </a:custGeom>
          <a:blipFill rotWithShape="1">
            <a:blip r:embed="rId8">
              <a:alphaModFix/>
            </a:blip>
            <a:stretch>
              <a:fillRect b="0" l="0" r="0" t="0"/>
            </a:stretch>
          </a:blipFill>
          <a:ln>
            <a:noFill/>
          </a:ln>
        </p:spPr>
      </p:sp>
      <p:sp>
        <p:nvSpPr>
          <p:cNvPr id="724" name="Google Shape;724;p22"/>
          <p:cNvSpPr/>
          <p:nvPr/>
        </p:nvSpPr>
        <p:spPr>
          <a:xfrm>
            <a:off x="0" y="4548825"/>
            <a:ext cx="7109789" cy="5738175"/>
          </a:xfrm>
          <a:custGeom>
            <a:rect b="b" l="l" r="r" t="t"/>
            <a:pathLst>
              <a:path extrusionOk="0" h="5738175" w="7109789">
                <a:moveTo>
                  <a:pt x="0" y="0"/>
                </a:moveTo>
                <a:lnTo>
                  <a:pt x="7109789" y="0"/>
                </a:lnTo>
                <a:lnTo>
                  <a:pt x="7109789" y="5738175"/>
                </a:lnTo>
                <a:lnTo>
                  <a:pt x="0" y="5738175"/>
                </a:lnTo>
                <a:lnTo>
                  <a:pt x="0" y="0"/>
                </a:lnTo>
                <a:close/>
              </a:path>
            </a:pathLst>
          </a:custGeom>
          <a:blipFill rotWithShape="1">
            <a:blip r:embed="rId9">
              <a:alphaModFix/>
            </a:blip>
            <a:stretch>
              <a:fillRect b="0" l="0" r="0" t="0"/>
            </a:stretch>
          </a:blipFill>
          <a:ln>
            <a:noFill/>
          </a:ln>
        </p:spPr>
      </p:sp>
      <p:sp>
        <p:nvSpPr>
          <p:cNvPr id="725" name="Google Shape;725;p22"/>
          <p:cNvSpPr txBox="1"/>
          <p:nvPr/>
        </p:nvSpPr>
        <p:spPr>
          <a:xfrm>
            <a:off x="17178425" y="9458176"/>
            <a:ext cx="323525" cy="340616"/>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0" i="0" lang="en-US" sz="2300" u="none" cap="none" strike="noStrike">
                <a:solidFill>
                  <a:srgbClr val="000000"/>
                </a:solidFill>
                <a:latin typeface="Cambria"/>
                <a:ea typeface="Cambria"/>
                <a:cs typeface="Cambria"/>
                <a:sym typeface="Cambria"/>
              </a:rPr>
              <a:t>22</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729" name="Shape 729"/>
        <p:cNvGrpSpPr/>
        <p:nvPr/>
      </p:nvGrpSpPr>
      <p:grpSpPr>
        <a:xfrm>
          <a:off x="0" y="0"/>
          <a:ext cx="0" cy="0"/>
          <a:chOff x="0" y="0"/>
          <a:chExt cx="0" cy="0"/>
        </a:xfrm>
      </p:grpSpPr>
      <p:grpSp>
        <p:nvGrpSpPr>
          <p:cNvPr id="730" name="Google Shape;730;p23"/>
          <p:cNvGrpSpPr/>
          <p:nvPr/>
        </p:nvGrpSpPr>
        <p:grpSpPr>
          <a:xfrm rot="2700000">
            <a:off x="14381224" y="7574679"/>
            <a:ext cx="7415398" cy="3565095"/>
            <a:chOff x="0" y="0"/>
            <a:chExt cx="660400" cy="317500"/>
          </a:xfrm>
        </p:grpSpPr>
        <p:sp>
          <p:nvSpPr>
            <p:cNvPr id="731" name="Google Shape;731;p23"/>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3"/>
            <p:cNvSpPr txBox="1"/>
            <p:nvPr/>
          </p:nvSpPr>
          <p:spPr>
            <a:xfrm>
              <a:off x="0" y="136525"/>
              <a:ext cx="660400" cy="180975"/>
            </a:xfrm>
            <a:prstGeom prst="rect">
              <a:avLst/>
            </a:prstGeom>
            <a:noFill/>
            <a:ln>
              <a:noFill/>
            </a:ln>
          </p:spPr>
          <p:txBody>
            <a:bodyPr anchorCtr="0" anchor="ctr" bIns="50800" lIns="50800" spcFirstLastPara="1" rIns="50800" wrap="square" tIns="50800">
              <a:noAutofit/>
            </a:bodyPr>
            <a:lstStyle/>
            <a:p>
              <a:pPr indent="0" lvl="0" marL="0" marR="0" rtl="0" algn="ctr">
                <a:lnSpc>
                  <a:spcPct val="141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733" name="Google Shape;733;p23"/>
          <p:cNvCxnSpPr/>
          <p:nvPr/>
        </p:nvCxnSpPr>
        <p:spPr>
          <a:xfrm>
            <a:off x="13918610" y="8394229"/>
            <a:ext cx="5185216" cy="5132702"/>
          </a:xfrm>
          <a:prstGeom prst="straightConnector1">
            <a:avLst/>
          </a:prstGeom>
          <a:noFill/>
          <a:ln cap="flat" cmpd="sng" w="28575">
            <a:solidFill>
              <a:srgbClr val="8CA9AD"/>
            </a:solidFill>
            <a:prstDash val="solid"/>
            <a:round/>
            <a:headEnd len="sm" w="sm" type="none"/>
            <a:tailEnd len="sm" w="sm" type="none"/>
          </a:ln>
        </p:spPr>
      </p:cxnSp>
      <p:cxnSp>
        <p:nvCxnSpPr>
          <p:cNvPr id="734" name="Google Shape;734;p23"/>
          <p:cNvCxnSpPr/>
          <p:nvPr/>
        </p:nvCxnSpPr>
        <p:spPr>
          <a:xfrm>
            <a:off x="13704664" y="8706905"/>
            <a:ext cx="5038853" cy="5038853"/>
          </a:xfrm>
          <a:prstGeom prst="straightConnector1">
            <a:avLst/>
          </a:prstGeom>
          <a:noFill/>
          <a:ln cap="flat" cmpd="sng" w="28575">
            <a:solidFill>
              <a:srgbClr val="8CA9AD"/>
            </a:solidFill>
            <a:prstDash val="solid"/>
            <a:round/>
            <a:headEnd len="sm" w="sm" type="none"/>
            <a:tailEnd len="sm" w="sm" type="none"/>
          </a:ln>
        </p:spPr>
      </p:cxnSp>
      <p:cxnSp>
        <p:nvCxnSpPr>
          <p:cNvPr id="735" name="Google Shape;735;p23"/>
          <p:cNvCxnSpPr/>
          <p:nvPr/>
        </p:nvCxnSpPr>
        <p:spPr>
          <a:xfrm>
            <a:off x="13525062" y="9065375"/>
            <a:ext cx="4867141" cy="4867141"/>
          </a:xfrm>
          <a:prstGeom prst="straightConnector1">
            <a:avLst/>
          </a:prstGeom>
          <a:noFill/>
          <a:ln cap="flat" cmpd="sng" w="28575">
            <a:solidFill>
              <a:srgbClr val="8CA9AD"/>
            </a:solidFill>
            <a:prstDash val="solid"/>
            <a:round/>
            <a:headEnd len="sm" w="sm" type="none"/>
            <a:tailEnd len="sm" w="sm" type="none"/>
          </a:ln>
        </p:spPr>
      </p:cxnSp>
      <p:cxnSp>
        <p:nvCxnSpPr>
          <p:cNvPr id="736" name="Google Shape;736;p23"/>
          <p:cNvCxnSpPr/>
          <p:nvPr/>
        </p:nvCxnSpPr>
        <p:spPr>
          <a:xfrm>
            <a:off x="13398407" y="9451643"/>
            <a:ext cx="4690515" cy="4690515"/>
          </a:xfrm>
          <a:prstGeom prst="straightConnector1">
            <a:avLst/>
          </a:prstGeom>
          <a:noFill/>
          <a:ln cap="flat" cmpd="sng" w="28575">
            <a:solidFill>
              <a:srgbClr val="8CA9AD"/>
            </a:solidFill>
            <a:prstDash val="solid"/>
            <a:round/>
            <a:headEnd len="sm" w="sm" type="none"/>
            <a:tailEnd len="sm" w="sm" type="none"/>
          </a:ln>
        </p:spPr>
      </p:cxnSp>
      <p:cxnSp>
        <p:nvCxnSpPr>
          <p:cNvPr id="737" name="Google Shape;737;p23"/>
          <p:cNvCxnSpPr/>
          <p:nvPr/>
        </p:nvCxnSpPr>
        <p:spPr>
          <a:xfrm>
            <a:off x="13254553" y="9891320"/>
            <a:ext cx="4347674" cy="4347674"/>
          </a:xfrm>
          <a:prstGeom prst="straightConnector1">
            <a:avLst/>
          </a:prstGeom>
          <a:noFill/>
          <a:ln cap="flat" cmpd="sng" w="28575">
            <a:solidFill>
              <a:srgbClr val="8CA9AD"/>
            </a:solidFill>
            <a:prstDash val="solid"/>
            <a:round/>
            <a:headEnd len="sm" w="sm" type="none"/>
            <a:tailEnd len="sm" w="sm" type="none"/>
          </a:ln>
        </p:spPr>
      </p:cxnSp>
      <p:sp>
        <p:nvSpPr>
          <p:cNvPr id="738" name="Google Shape;738;p23"/>
          <p:cNvSpPr txBox="1"/>
          <p:nvPr/>
        </p:nvSpPr>
        <p:spPr>
          <a:xfrm>
            <a:off x="2634588" y="4144712"/>
            <a:ext cx="12866041" cy="1330324"/>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9999" u="none" cap="none" strike="noStrike">
                <a:solidFill>
                  <a:srgbClr val="227C9D"/>
                </a:solidFill>
                <a:latin typeface="Arial"/>
                <a:ea typeface="Arial"/>
                <a:cs typeface="Arial"/>
                <a:sym typeface="Arial"/>
              </a:rPr>
              <a:t>04 - KẾT LUẬN</a:t>
            </a:r>
            <a:endParaRPr/>
          </a:p>
        </p:txBody>
      </p:sp>
      <p:grpSp>
        <p:nvGrpSpPr>
          <p:cNvPr id="739" name="Google Shape;739;p23"/>
          <p:cNvGrpSpPr/>
          <p:nvPr/>
        </p:nvGrpSpPr>
        <p:grpSpPr>
          <a:xfrm rot="2700000">
            <a:off x="-1376391" y="-3093321"/>
            <a:ext cx="7415398" cy="3565095"/>
            <a:chOff x="0" y="0"/>
            <a:chExt cx="660400" cy="317500"/>
          </a:xfrm>
        </p:grpSpPr>
        <p:sp>
          <p:nvSpPr>
            <p:cNvPr id="740" name="Google Shape;740;p23"/>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3"/>
            <p:cNvSpPr txBox="1"/>
            <p:nvPr/>
          </p:nvSpPr>
          <p:spPr>
            <a:xfrm>
              <a:off x="0" y="136525"/>
              <a:ext cx="660400" cy="180975"/>
            </a:xfrm>
            <a:prstGeom prst="rect">
              <a:avLst/>
            </a:prstGeom>
            <a:noFill/>
            <a:ln>
              <a:noFill/>
            </a:ln>
          </p:spPr>
          <p:txBody>
            <a:bodyPr anchorCtr="0" anchor="ctr" bIns="50800" lIns="50800" spcFirstLastPara="1" rIns="50800" wrap="square" tIns="50800">
              <a:noAutofit/>
            </a:bodyPr>
            <a:lstStyle/>
            <a:p>
              <a:pPr indent="0" lvl="0" marL="0" marR="0" rtl="0" algn="ctr">
                <a:lnSpc>
                  <a:spcPct val="141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742" name="Google Shape;742;p23"/>
          <p:cNvCxnSpPr/>
          <p:nvPr/>
        </p:nvCxnSpPr>
        <p:spPr>
          <a:xfrm>
            <a:off x="-1839005" y="-2273771"/>
            <a:ext cx="5185216" cy="5132702"/>
          </a:xfrm>
          <a:prstGeom prst="straightConnector1">
            <a:avLst/>
          </a:prstGeom>
          <a:noFill/>
          <a:ln cap="flat" cmpd="sng" w="28575">
            <a:solidFill>
              <a:srgbClr val="8CA9AD"/>
            </a:solidFill>
            <a:prstDash val="solid"/>
            <a:round/>
            <a:headEnd len="sm" w="sm" type="none"/>
            <a:tailEnd len="sm" w="sm" type="none"/>
          </a:ln>
        </p:spPr>
      </p:cxnSp>
      <p:cxnSp>
        <p:nvCxnSpPr>
          <p:cNvPr id="743" name="Google Shape;743;p23"/>
          <p:cNvCxnSpPr/>
          <p:nvPr/>
        </p:nvCxnSpPr>
        <p:spPr>
          <a:xfrm>
            <a:off x="-2052951" y="-1961095"/>
            <a:ext cx="5038853" cy="5038853"/>
          </a:xfrm>
          <a:prstGeom prst="straightConnector1">
            <a:avLst/>
          </a:prstGeom>
          <a:noFill/>
          <a:ln cap="flat" cmpd="sng" w="28575">
            <a:solidFill>
              <a:srgbClr val="8CA9AD"/>
            </a:solidFill>
            <a:prstDash val="solid"/>
            <a:round/>
            <a:headEnd len="sm" w="sm" type="none"/>
            <a:tailEnd len="sm" w="sm" type="none"/>
          </a:ln>
        </p:spPr>
      </p:cxnSp>
      <p:cxnSp>
        <p:nvCxnSpPr>
          <p:cNvPr id="744" name="Google Shape;744;p23"/>
          <p:cNvCxnSpPr/>
          <p:nvPr/>
        </p:nvCxnSpPr>
        <p:spPr>
          <a:xfrm>
            <a:off x="-2232553" y="-1602625"/>
            <a:ext cx="4867141" cy="4867141"/>
          </a:xfrm>
          <a:prstGeom prst="straightConnector1">
            <a:avLst/>
          </a:prstGeom>
          <a:noFill/>
          <a:ln cap="flat" cmpd="sng" w="28575">
            <a:solidFill>
              <a:srgbClr val="8CA9AD"/>
            </a:solidFill>
            <a:prstDash val="solid"/>
            <a:round/>
            <a:headEnd len="sm" w="sm" type="none"/>
            <a:tailEnd len="sm" w="sm" type="none"/>
          </a:ln>
        </p:spPr>
      </p:cxnSp>
      <p:cxnSp>
        <p:nvCxnSpPr>
          <p:cNvPr id="745" name="Google Shape;745;p23"/>
          <p:cNvCxnSpPr/>
          <p:nvPr/>
        </p:nvCxnSpPr>
        <p:spPr>
          <a:xfrm>
            <a:off x="-2359208" y="-1216357"/>
            <a:ext cx="4690515" cy="4690515"/>
          </a:xfrm>
          <a:prstGeom prst="straightConnector1">
            <a:avLst/>
          </a:prstGeom>
          <a:noFill/>
          <a:ln cap="flat" cmpd="sng" w="28575">
            <a:solidFill>
              <a:srgbClr val="8CA9AD"/>
            </a:solidFill>
            <a:prstDash val="solid"/>
            <a:round/>
            <a:headEnd len="sm" w="sm" type="none"/>
            <a:tailEnd len="sm" w="sm" type="none"/>
          </a:ln>
        </p:spPr>
      </p:cxnSp>
      <p:cxnSp>
        <p:nvCxnSpPr>
          <p:cNvPr id="746" name="Google Shape;746;p23"/>
          <p:cNvCxnSpPr/>
          <p:nvPr/>
        </p:nvCxnSpPr>
        <p:spPr>
          <a:xfrm>
            <a:off x="-2503062" y="-776680"/>
            <a:ext cx="4347674" cy="4347674"/>
          </a:xfrm>
          <a:prstGeom prst="straightConnector1">
            <a:avLst/>
          </a:prstGeom>
          <a:noFill/>
          <a:ln cap="flat" cmpd="sng" w="28575">
            <a:solidFill>
              <a:srgbClr val="8CA9AD"/>
            </a:solidFill>
            <a:prstDash val="solid"/>
            <a:round/>
            <a:headEnd len="sm" w="sm" type="none"/>
            <a:tailEnd len="sm" w="sm" type="none"/>
          </a:ln>
        </p:spPr>
      </p:cxnSp>
      <p:cxnSp>
        <p:nvCxnSpPr>
          <p:cNvPr id="747" name="Google Shape;747;p23"/>
          <p:cNvCxnSpPr/>
          <p:nvPr/>
        </p:nvCxnSpPr>
        <p:spPr>
          <a:xfrm>
            <a:off x="-2623881" y="-332957"/>
            <a:ext cx="3963599" cy="3985594"/>
          </a:xfrm>
          <a:prstGeom prst="straightConnector1">
            <a:avLst/>
          </a:prstGeom>
          <a:noFill/>
          <a:ln cap="flat" cmpd="sng" w="28575">
            <a:solidFill>
              <a:srgbClr val="8CA9AD"/>
            </a:solidFill>
            <a:prstDash val="solid"/>
            <a:round/>
            <a:headEnd len="sm" w="sm" type="none"/>
            <a:tailEnd len="sm" w="sm" type="none"/>
          </a:ln>
        </p:spPr>
      </p:cxnSp>
      <p:cxnSp>
        <p:nvCxnSpPr>
          <p:cNvPr id="748" name="Google Shape;748;p23"/>
          <p:cNvCxnSpPr/>
          <p:nvPr/>
        </p:nvCxnSpPr>
        <p:spPr>
          <a:xfrm>
            <a:off x="-2598114" y="228677"/>
            <a:ext cx="3377485" cy="3360058"/>
          </a:xfrm>
          <a:prstGeom prst="straightConnector1">
            <a:avLst/>
          </a:prstGeom>
          <a:noFill/>
          <a:ln cap="flat" cmpd="sng" w="28575">
            <a:solidFill>
              <a:srgbClr val="8CA9AD"/>
            </a:solidFill>
            <a:prstDash val="solid"/>
            <a:round/>
            <a:headEnd len="sm" w="sm" type="none"/>
            <a:tailEnd len="sm" w="sm" type="none"/>
          </a:ln>
        </p:spPr>
      </p:cxnSp>
      <p:cxnSp>
        <p:nvCxnSpPr>
          <p:cNvPr id="749" name="Google Shape;749;p23"/>
          <p:cNvCxnSpPr/>
          <p:nvPr/>
        </p:nvCxnSpPr>
        <p:spPr>
          <a:xfrm>
            <a:off x="-2509797" y="905760"/>
            <a:ext cx="2628598" cy="2671969"/>
          </a:xfrm>
          <a:prstGeom prst="straightConnector1">
            <a:avLst/>
          </a:prstGeom>
          <a:noFill/>
          <a:ln cap="flat" cmpd="sng" w="28575">
            <a:solidFill>
              <a:srgbClr val="8CA9AD"/>
            </a:solidFill>
            <a:prstDash val="solid"/>
            <a:round/>
            <a:headEnd len="sm" w="sm" type="none"/>
            <a:tailEnd len="sm" w="sm" type="none"/>
          </a:ln>
        </p:spPr>
      </p:cxnSp>
      <p:sp>
        <p:nvSpPr>
          <p:cNvPr id="750" name="Google Shape;750;p23"/>
          <p:cNvSpPr/>
          <p:nvPr/>
        </p:nvSpPr>
        <p:spPr>
          <a:xfrm>
            <a:off x="17204191" y="-55109"/>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751" name="Google Shape;751;p23"/>
          <p:cNvSpPr/>
          <p:nvPr/>
        </p:nvSpPr>
        <p:spPr>
          <a:xfrm>
            <a:off x="17204191" y="1028700"/>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752" name="Google Shape;752;p23"/>
          <p:cNvSpPr/>
          <p:nvPr/>
        </p:nvSpPr>
        <p:spPr>
          <a:xfrm rot="-5400000">
            <a:off x="17204191" y="2112509"/>
            <a:ext cx="1083809" cy="1083809"/>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sp>
        <p:nvSpPr>
          <p:cNvPr id="753" name="Google Shape;753;p23"/>
          <p:cNvSpPr/>
          <p:nvPr/>
        </p:nvSpPr>
        <p:spPr>
          <a:xfrm>
            <a:off x="16120382" y="-55109"/>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754" name="Google Shape;754;p23"/>
          <p:cNvSpPr/>
          <p:nvPr/>
        </p:nvSpPr>
        <p:spPr>
          <a:xfrm rot="5400000">
            <a:off x="15036573" y="1028700"/>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755" name="Google Shape;755;p23"/>
          <p:cNvSpPr/>
          <p:nvPr/>
        </p:nvSpPr>
        <p:spPr>
          <a:xfrm rot="10800000">
            <a:off x="16120382" y="2112509"/>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756" name="Google Shape;756;p23"/>
          <p:cNvSpPr/>
          <p:nvPr/>
        </p:nvSpPr>
        <p:spPr>
          <a:xfrm>
            <a:off x="15036573" y="2112509"/>
            <a:ext cx="1083809" cy="1083809"/>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4">
              <a:alphaModFix/>
            </a:blip>
            <a:stretch>
              <a:fillRect b="0" l="0" r="0" t="0"/>
            </a:stretch>
          </a:blipFill>
          <a:ln>
            <a:noFill/>
          </a:ln>
        </p:spPr>
      </p:sp>
      <p:sp>
        <p:nvSpPr>
          <p:cNvPr id="757" name="Google Shape;757;p23"/>
          <p:cNvSpPr/>
          <p:nvPr/>
        </p:nvSpPr>
        <p:spPr>
          <a:xfrm rot="-5400000">
            <a:off x="12770705" y="-55109"/>
            <a:ext cx="1083809" cy="1083809"/>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6">
              <a:alphaModFix/>
            </a:blip>
            <a:stretch>
              <a:fillRect b="0" l="0" r="0" t="0"/>
            </a:stretch>
          </a:blipFill>
          <a:ln>
            <a:noFill/>
          </a:ln>
        </p:spPr>
      </p:sp>
      <p:sp>
        <p:nvSpPr>
          <p:cNvPr id="758" name="Google Shape;758;p23"/>
          <p:cNvSpPr/>
          <p:nvPr/>
        </p:nvSpPr>
        <p:spPr>
          <a:xfrm>
            <a:off x="12770705" y="1028700"/>
            <a:ext cx="1083809" cy="1083809"/>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sp>
        <p:nvSpPr>
          <p:cNvPr id="759" name="Google Shape;759;p23"/>
          <p:cNvSpPr/>
          <p:nvPr/>
        </p:nvSpPr>
        <p:spPr>
          <a:xfrm rot="10800000">
            <a:off x="9525" y="7044155"/>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760" name="Google Shape;760;p23"/>
          <p:cNvSpPr/>
          <p:nvPr/>
        </p:nvSpPr>
        <p:spPr>
          <a:xfrm>
            <a:off x="1083809" y="7072730"/>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761" name="Google Shape;761;p23"/>
          <p:cNvSpPr/>
          <p:nvPr/>
        </p:nvSpPr>
        <p:spPr>
          <a:xfrm>
            <a:off x="0" y="8156539"/>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762" name="Google Shape;762;p23"/>
          <p:cNvSpPr/>
          <p:nvPr/>
        </p:nvSpPr>
        <p:spPr>
          <a:xfrm rot="10800000">
            <a:off x="0" y="9240348"/>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763" name="Google Shape;763;p23"/>
          <p:cNvSpPr/>
          <p:nvPr/>
        </p:nvSpPr>
        <p:spPr>
          <a:xfrm rot="-5400000">
            <a:off x="1083809" y="9240348"/>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764" name="Google Shape;764;p23"/>
          <p:cNvSpPr/>
          <p:nvPr/>
        </p:nvSpPr>
        <p:spPr>
          <a:xfrm rot="10800000">
            <a:off x="3321750" y="9268923"/>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765" name="Google Shape;765;p23"/>
          <p:cNvSpPr/>
          <p:nvPr/>
        </p:nvSpPr>
        <p:spPr>
          <a:xfrm>
            <a:off x="3321750" y="8185114"/>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766" name="Google Shape;766;p23"/>
          <p:cNvSpPr/>
          <p:nvPr/>
        </p:nvSpPr>
        <p:spPr>
          <a:xfrm rot="5400000">
            <a:off x="4405559" y="9268923"/>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767" name="Google Shape;767;p23"/>
          <p:cNvSpPr txBox="1"/>
          <p:nvPr/>
        </p:nvSpPr>
        <p:spPr>
          <a:xfrm>
            <a:off x="17178425" y="9458176"/>
            <a:ext cx="323525" cy="340616"/>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0" i="0" lang="en-US" sz="2300" u="none" cap="none" strike="noStrike">
                <a:solidFill>
                  <a:srgbClr val="000000"/>
                </a:solidFill>
                <a:latin typeface="Cambria"/>
                <a:ea typeface="Cambria"/>
                <a:cs typeface="Cambria"/>
                <a:sym typeface="Cambria"/>
              </a:rPr>
              <a:t>23</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grpSp>
        <p:nvGrpSpPr>
          <p:cNvPr id="772" name="Google Shape;772;p24"/>
          <p:cNvGrpSpPr/>
          <p:nvPr/>
        </p:nvGrpSpPr>
        <p:grpSpPr>
          <a:xfrm rot="2700000">
            <a:off x="-1376391" y="-3093321"/>
            <a:ext cx="7415398" cy="3565095"/>
            <a:chOff x="0" y="0"/>
            <a:chExt cx="660400" cy="317500"/>
          </a:xfrm>
        </p:grpSpPr>
        <p:sp>
          <p:nvSpPr>
            <p:cNvPr id="773" name="Google Shape;773;p24"/>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4"/>
            <p:cNvSpPr txBox="1"/>
            <p:nvPr/>
          </p:nvSpPr>
          <p:spPr>
            <a:xfrm>
              <a:off x="0" y="136525"/>
              <a:ext cx="660400" cy="180975"/>
            </a:xfrm>
            <a:prstGeom prst="rect">
              <a:avLst/>
            </a:prstGeom>
            <a:noFill/>
            <a:ln>
              <a:noFill/>
            </a:ln>
          </p:spPr>
          <p:txBody>
            <a:bodyPr anchorCtr="0" anchor="ctr" bIns="50800" lIns="50800" spcFirstLastPara="1" rIns="50800" wrap="square" tIns="50800">
              <a:noAutofit/>
            </a:bodyPr>
            <a:lstStyle/>
            <a:p>
              <a:pPr indent="0" lvl="0" marL="0" marR="0" rtl="0" algn="ctr">
                <a:lnSpc>
                  <a:spcPct val="141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775" name="Google Shape;775;p24"/>
          <p:cNvCxnSpPr/>
          <p:nvPr/>
        </p:nvCxnSpPr>
        <p:spPr>
          <a:xfrm>
            <a:off x="-1839005" y="-2273771"/>
            <a:ext cx="5185216" cy="5132702"/>
          </a:xfrm>
          <a:prstGeom prst="straightConnector1">
            <a:avLst/>
          </a:prstGeom>
          <a:noFill/>
          <a:ln cap="flat" cmpd="sng" w="28575">
            <a:solidFill>
              <a:srgbClr val="8CA9AD"/>
            </a:solidFill>
            <a:prstDash val="solid"/>
            <a:round/>
            <a:headEnd len="sm" w="sm" type="none"/>
            <a:tailEnd len="sm" w="sm" type="none"/>
          </a:ln>
        </p:spPr>
      </p:cxnSp>
      <p:cxnSp>
        <p:nvCxnSpPr>
          <p:cNvPr id="776" name="Google Shape;776;p24"/>
          <p:cNvCxnSpPr/>
          <p:nvPr/>
        </p:nvCxnSpPr>
        <p:spPr>
          <a:xfrm>
            <a:off x="-2052951" y="-1961095"/>
            <a:ext cx="5038853" cy="5038853"/>
          </a:xfrm>
          <a:prstGeom prst="straightConnector1">
            <a:avLst/>
          </a:prstGeom>
          <a:noFill/>
          <a:ln cap="flat" cmpd="sng" w="28575">
            <a:solidFill>
              <a:srgbClr val="8CA9AD"/>
            </a:solidFill>
            <a:prstDash val="solid"/>
            <a:round/>
            <a:headEnd len="sm" w="sm" type="none"/>
            <a:tailEnd len="sm" w="sm" type="none"/>
          </a:ln>
        </p:spPr>
      </p:cxnSp>
      <p:cxnSp>
        <p:nvCxnSpPr>
          <p:cNvPr id="777" name="Google Shape;777;p24"/>
          <p:cNvCxnSpPr/>
          <p:nvPr/>
        </p:nvCxnSpPr>
        <p:spPr>
          <a:xfrm>
            <a:off x="-2232553" y="-1602625"/>
            <a:ext cx="4867141" cy="4867141"/>
          </a:xfrm>
          <a:prstGeom prst="straightConnector1">
            <a:avLst/>
          </a:prstGeom>
          <a:noFill/>
          <a:ln cap="flat" cmpd="sng" w="28575">
            <a:solidFill>
              <a:srgbClr val="8CA9AD"/>
            </a:solidFill>
            <a:prstDash val="solid"/>
            <a:round/>
            <a:headEnd len="sm" w="sm" type="none"/>
            <a:tailEnd len="sm" w="sm" type="none"/>
          </a:ln>
        </p:spPr>
      </p:cxnSp>
      <p:cxnSp>
        <p:nvCxnSpPr>
          <p:cNvPr id="778" name="Google Shape;778;p24"/>
          <p:cNvCxnSpPr/>
          <p:nvPr/>
        </p:nvCxnSpPr>
        <p:spPr>
          <a:xfrm>
            <a:off x="-2359208" y="-1216357"/>
            <a:ext cx="4690515" cy="4690515"/>
          </a:xfrm>
          <a:prstGeom prst="straightConnector1">
            <a:avLst/>
          </a:prstGeom>
          <a:noFill/>
          <a:ln cap="flat" cmpd="sng" w="28575">
            <a:solidFill>
              <a:srgbClr val="8CA9AD"/>
            </a:solidFill>
            <a:prstDash val="solid"/>
            <a:round/>
            <a:headEnd len="sm" w="sm" type="none"/>
            <a:tailEnd len="sm" w="sm" type="none"/>
          </a:ln>
        </p:spPr>
      </p:cxnSp>
      <p:cxnSp>
        <p:nvCxnSpPr>
          <p:cNvPr id="779" name="Google Shape;779;p24"/>
          <p:cNvCxnSpPr/>
          <p:nvPr/>
        </p:nvCxnSpPr>
        <p:spPr>
          <a:xfrm>
            <a:off x="-2503062" y="-776680"/>
            <a:ext cx="4347674" cy="4347674"/>
          </a:xfrm>
          <a:prstGeom prst="straightConnector1">
            <a:avLst/>
          </a:prstGeom>
          <a:noFill/>
          <a:ln cap="flat" cmpd="sng" w="28575">
            <a:solidFill>
              <a:srgbClr val="8CA9AD"/>
            </a:solidFill>
            <a:prstDash val="solid"/>
            <a:round/>
            <a:headEnd len="sm" w="sm" type="none"/>
            <a:tailEnd len="sm" w="sm" type="none"/>
          </a:ln>
        </p:spPr>
      </p:cxnSp>
      <p:cxnSp>
        <p:nvCxnSpPr>
          <p:cNvPr id="780" name="Google Shape;780;p24"/>
          <p:cNvCxnSpPr/>
          <p:nvPr/>
        </p:nvCxnSpPr>
        <p:spPr>
          <a:xfrm>
            <a:off x="-2623881" y="-332957"/>
            <a:ext cx="3963599" cy="3985594"/>
          </a:xfrm>
          <a:prstGeom prst="straightConnector1">
            <a:avLst/>
          </a:prstGeom>
          <a:noFill/>
          <a:ln cap="flat" cmpd="sng" w="28575">
            <a:solidFill>
              <a:srgbClr val="8CA9AD"/>
            </a:solidFill>
            <a:prstDash val="solid"/>
            <a:round/>
            <a:headEnd len="sm" w="sm" type="none"/>
            <a:tailEnd len="sm" w="sm" type="none"/>
          </a:ln>
        </p:spPr>
      </p:cxnSp>
      <p:cxnSp>
        <p:nvCxnSpPr>
          <p:cNvPr id="781" name="Google Shape;781;p24"/>
          <p:cNvCxnSpPr/>
          <p:nvPr/>
        </p:nvCxnSpPr>
        <p:spPr>
          <a:xfrm>
            <a:off x="-2598114" y="228677"/>
            <a:ext cx="3377485" cy="3360058"/>
          </a:xfrm>
          <a:prstGeom prst="straightConnector1">
            <a:avLst/>
          </a:prstGeom>
          <a:noFill/>
          <a:ln cap="flat" cmpd="sng" w="28575">
            <a:solidFill>
              <a:srgbClr val="8CA9AD"/>
            </a:solidFill>
            <a:prstDash val="solid"/>
            <a:round/>
            <a:headEnd len="sm" w="sm" type="none"/>
            <a:tailEnd len="sm" w="sm" type="none"/>
          </a:ln>
        </p:spPr>
      </p:cxnSp>
      <p:cxnSp>
        <p:nvCxnSpPr>
          <p:cNvPr id="782" name="Google Shape;782;p24"/>
          <p:cNvCxnSpPr/>
          <p:nvPr/>
        </p:nvCxnSpPr>
        <p:spPr>
          <a:xfrm>
            <a:off x="-2509797" y="905760"/>
            <a:ext cx="2628598" cy="2671969"/>
          </a:xfrm>
          <a:prstGeom prst="straightConnector1">
            <a:avLst/>
          </a:prstGeom>
          <a:noFill/>
          <a:ln cap="flat" cmpd="sng" w="28575">
            <a:solidFill>
              <a:srgbClr val="8CA9AD"/>
            </a:solidFill>
            <a:prstDash val="solid"/>
            <a:round/>
            <a:headEnd len="sm" w="sm" type="none"/>
            <a:tailEnd len="sm" w="sm" type="none"/>
          </a:ln>
        </p:spPr>
      </p:cxnSp>
      <p:grpSp>
        <p:nvGrpSpPr>
          <p:cNvPr id="783" name="Google Shape;783;p24"/>
          <p:cNvGrpSpPr/>
          <p:nvPr/>
        </p:nvGrpSpPr>
        <p:grpSpPr>
          <a:xfrm rot="-2700000">
            <a:off x="11377318" y="7201845"/>
            <a:ext cx="7415398" cy="3565095"/>
            <a:chOff x="0" y="0"/>
            <a:chExt cx="660400" cy="317500"/>
          </a:xfrm>
        </p:grpSpPr>
        <p:sp>
          <p:nvSpPr>
            <p:cNvPr id="784" name="Google Shape;784;p24"/>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4"/>
            <p:cNvSpPr txBox="1"/>
            <p:nvPr/>
          </p:nvSpPr>
          <p:spPr>
            <a:xfrm>
              <a:off x="0" y="136525"/>
              <a:ext cx="660400" cy="180975"/>
            </a:xfrm>
            <a:prstGeom prst="rect">
              <a:avLst/>
            </a:prstGeom>
            <a:noFill/>
            <a:ln>
              <a:noFill/>
            </a:ln>
          </p:spPr>
          <p:txBody>
            <a:bodyPr anchorCtr="0" anchor="ctr" bIns="50800" lIns="50800" spcFirstLastPara="1" rIns="50800" wrap="square" tIns="50800">
              <a:noAutofit/>
            </a:bodyPr>
            <a:lstStyle/>
            <a:p>
              <a:pPr indent="0" lvl="0" marL="0" marR="0" rtl="0" algn="ctr">
                <a:lnSpc>
                  <a:spcPct val="141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786" name="Google Shape;786;p24"/>
          <p:cNvCxnSpPr/>
          <p:nvPr/>
        </p:nvCxnSpPr>
        <p:spPr>
          <a:xfrm flipH="1" rot="10800000">
            <a:off x="14131544" y="7969488"/>
            <a:ext cx="5132702" cy="5185216"/>
          </a:xfrm>
          <a:prstGeom prst="straightConnector1">
            <a:avLst/>
          </a:prstGeom>
          <a:noFill/>
          <a:ln cap="flat" cmpd="sng" w="28575">
            <a:solidFill>
              <a:srgbClr val="8CA9AD"/>
            </a:solidFill>
            <a:prstDash val="solid"/>
            <a:round/>
            <a:headEnd len="sm" w="sm" type="none"/>
            <a:tailEnd len="sm" w="sm" type="none"/>
          </a:ln>
        </p:spPr>
      </p:cxnSp>
      <p:cxnSp>
        <p:nvCxnSpPr>
          <p:cNvPr id="787" name="Google Shape;787;p24"/>
          <p:cNvCxnSpPr/>
          <p:nvPr/>
        </p:nvCxnSpPr>
        <p:spPr>
          <a:xfrm flipH="1" rot="10800000">
            <a:off x="14444220" y="8329798"/>
            <a:ext cx="5038853" cy="5038853"/>
          </a:xfrm>
          <a:prstGeom prst="straightConnector1">
            <a:avLst/>
          </a:prstGeom>
          <a:noFill/>
          <a:ln cap="flat" cmpd="sng" w="28575">
            <a:solidFill>
              <a:srgbClr val="8CA9AD"/>
            </a:solidFill>
            <a:prstDash val="solid"/>
            <a:round/>
            <a:headEnd len="sm" w="sm" type="none"/>
            <a:tailEnd len="sm" w="sm" type="none"/>
          </a:ln>
        </p:spPr>
      </p:cxnSp>
      <p:cxnSp>
        <p:nvCxnSpPr>
          <p:cNvPr id="788" name="Google Shape;788;p24"/>
          <p:cNvCxnSpPr/>
          <p:nvPr/>
        </p:nvCxnSpPr>
        <p:spPr>
          <a:xfrm flipH="1" rot="10800000">
            <a:off x="14802690" y="8681112"/>
            <a:ext cx="4867141" cy="4867141"/>
          </a:xfrm>
          <a:prstGeom prst="straightConnector1">
            <a:avLst/>
          </a:prstGeom>
          <a:noFill/>
          <a:ln cap="flat" cmpd="sng" w="28575">
            <a:solidFill>
              <a:srgbClr val="8CA9AD"/>
            </a:solidFill>
            <a:prstDash val="solid"/>
            <a:round/>
            <a:headEnd len="sm" w="sm" type="none"/>
            <a:tailEnd len="sm" w="sm" type="none"/>
          </a:ln>
        </p:spPr>
      </p:cxnSp>
      <p:sp>
        <p:nvSpPr>
          <p:cNvPr id="789" name="Google Shape;789;p24"/>
          <p:cNvSpPr txBox="1"/>
          <p:nvPr/>
        </p:nvSpPr>
        <p:spPr>
          <a:xfrm>
            <a:off x="2331308" y="3087283"/>
            <a:ext cx="12371222" cy="4600575"/>
          </a:xfrm>
          <a:prstGeom prst="rect">
            <a:avLst/>
          </a:prstGeom>
          <a:noFill/>
          <a:ln>
            <a:noFill/>
          </a:ln>
        </p:spPr>
        <p:txBody>
          <a:bodyPr anchorCtr="0" anchor="t" bIns="0" lIns="0" spcFirstLastPara="1" rIns="0" wrap="square" tIns="0">
            <a:spAutoFit/>
          </a:bodyPr>
          <a:lstStyle/>
          <a:p>
            <a:pPr indent="0" lvl="0" marL="0" marR="0" rtl="0" algn="just">
              <a:lnSpc>
                <a:spcPct val="111000"/>
              </a:lnSpc>
              <a:spcBef>
                <a:spcPts val="0"/>
              </a:spcBef>
              <a:spcAft>
                <a:spcPts val="0"/>
              </a:spcAft>
              <a:buNone/>
            </a:pPr>
            <a:r>
              <a:rPr b="0" i="0" lang="en-US" sz="2500" u="none" cap="none" strike="noStrike">
                <a:solidFill>
                  <a:srgbClr val="000000"/>
                </a:solidFill>
                <a:latin typeface="Cambria"/>
                <a:ea typeface="Cambria"/>
                <a:cs typeface="Cambria"/>
                <a:sym typeface="Cambria"/>
              </a:rPr>
              <a:t>Qua đề tài này nhóm đã trình bày chi tiết về giao thức RADIUS và LDAP, cũng như cách thức triển khai và kết hợp hai giao thức này để cung cấp dịch vụ xác thực và ủy quyền người dùng trong mạng không dây. Qua quá trình nghiên cứu và triển khai, nhóm đã đạt được các mục tiêu chính:</a:t>
            </a:r>
            <a:endParaRPr/>
          </a:p>
          <a:p>
            <a:pPr indent="-269876" lvl="1" marL="539751" marR="0" rtl="0" algn="just">
              <a:lnSpc>
                <a:spcPct val="111000"/>
              </a:lnSpc>
              <a:spcBef>
                <a:spcPts val="0"/>
              </a:spcBef>
              <a:spcAft>
                <a:spcPts val="0"/>
              </a:spcAft>
              <a:buClr>
                <a:srgbClr val="000000"/>
              </a:buClr>
              <a:buSzPts val="2500"/>
              <a:buFont typeface="Cambria"/>
              <a:buAutoNum type="arabicPeriod"/>
            </a:pPr>
            <a:r>
              <a:rPr b="0" i="0" lang="en-US" sz="2500" u="none" cap="none" strike="noStrike">
                <a:solidFill>
                  <a:srgbClr val="000000"/>
                </a:solidFill>
                <a:latin typeface="Cambria"/>
                <a:ea typeface="Cambria"/>
                <a:cs typeface="Cambria"/>
                <a:sym typeface="Cambria"/>
              </a:rPr>
              <a:t>Hiểu rõ nguyên lý hoạt động và giao thức của RADIUS và LDAP.</a:t>
            </a:r>
            <a:endParaRPr/>
          </a:p>
          <a:p>
            <a:pPr indent="-269876" lvl="1" marL="539751" marR="0" rtl="0" algn="just">
              <a:lnSpc>
                <a:spcPct val="111000"/>
              </a:lnSpc>
              <a:spcBef>
                <a:spcPts val="0"/>
              </a:spcBef>
              <a:spcAft>
                <a:spcPts val="0"/>
              </a:spcAft>
              <a:buClr>
                <a:srgbClr val="000000"/>
              </a:buClr>
              <a:buSzPts val="2500"/>
              <a:buFont typeface="Cambria"/>
              <a:buAutoNum type="arabicPeriod"/>
            </a:pPr>
            <a:r>
              <a:rPr b="0" i="0" lang="en-US" sz="2500" u="none" cap="none" strike="noStrike">
                <a:solidFill>
                  <a:srgbClr val="000000"/>
                </a:solidFill>
                <a:latin typeface="Cambria"/>
                <a:ea typeface="Cambria"/>
                <a:cs typeface="Cambria"/>
                <a:sym typeface="Cambria"/>
              </a:rPr>
              <a:t>Xây dựng và cấu hình mô hình kết hợp RADIUS và LDAP.</a:t>
            </a:r>
            <a:endParaRPr/>
          </a:p>
          <a:p>
            <a:pPr indent="-269876" lvl="1" marL="539751" marR="0" rtl="0" algn="just">
              <a:lnSpc>
                <a:spcPct val="111000"/>
              </a:lnSpc>
              <a:spcBef>
                <a:spcPts val="0"/>
              </a:spcBef>
              <a:spcAft>
                <a:spcPts val="0"/>
              </a:spcAft>
              <a:buClr>
                <a:srgbClr val="000000"/>
              </a:buClr>
              <a:buSzPts val="2500"/>
              <a:buFont typeface="Cambria"/>
              <a:buAutoNum type="arabicPeriod"/>
            </a:pPr>
            <a:r>
              <a:rPr b="0" i="0" lang="en-US" sz="2500" u="none" cap="none" strike="noStrike">
                <a:solidFill>
                  <a:srgbClr val="000000"/>
                </a:solidFill>
                <a:latin typeface="Cambria"/>
                <a:ea typeface="Cambria"/>
                <a:cs typeface="Cambria"/>
                <a:sym typeface="Cambria"/>
              </a:rPr>
              <a:t>Đánh giá hiệu quả, lợi ích và hạn chế của hệ thống.</a:t>
            </a:r>
            <a:endParaRPr/>
          </a:p>
          <a:p>
            <a:pPr indent="0" lvl="0" marL="0" marR="0" rtl="0" algn="just">
              <a:lnSpc>
                <a:spcPct val="111000"/>
              </a:lnSpc>
              <a:spcBef>
                <a:spcPts val="0"/>
              </a:spcBef>
              <a:spcAft>
                <a:spcPts val="0"/>
              </a:spcAft>
              <a:buNone/>
            </a:pPr>
            <a:r>
              <a:t/>
            </a:r>
            <a:endParaRPr b="0" i="0" sz="2500" u="none" cap="none" strike="noStrike">
              <a:solidFill>
                <a:srgbClr val="000000"/>
              </a:solidFill>
              <a:latin typeface="Cambria"/>
              <a:ea typeface="Cambria"/>
              <a:cs typeface="Cambria"/>
              <a:sym typeface="Cambria"/>
            </a:endParaRPr>
          </a:p>
          <a:p>
            <a:pPr indent="0" lvl="0" marL="0" marR="0" rtl="0" algn="just">
              <a:lnSpc>
                <a:spcPct val="111000"/>
              </a:lnSpc>
              <a:spcBef>
                <a:spcPts val="0"/>
              </a:spcBef>
              <a:spcAft>
                <a:spcPts val="0"/>
              </a:spcAft>
              <a:buNone/>
            </a:pPr>
            <a:r>
              <a:rPr b="0" i="0" lang="en-US" sz="2500" u="none" cap="none" strike="noStrike">
                <a:solidFill>
                  <a:srgbClr val="000000"/>
                </a:solidFill>
                <a:latin typeface="Cambria"/>
                <a:ea typeface="Cambria"/>
                <a:cs typeface="Cambria"/>
                <a:sym typeface="Cambria"/>
              </a:rPr>
              <a:t>Các bước triển khai cụ thể bao gồm cấu hình RADIUS Server trên hệ điều hành Windows và linux, cấu hình pfSense để kết nối đến RADIUS Server, và cấu hình Proxy Server sử dụng xác thực LDAP. Nhóm đã thực hiện các thử nghiệm và đánh giá hiệu suất, bảo mật và khả năng mở rộng của hệ thống, qua đó rút ra được các kết luận quan trọng và bài học kinh nghiệm.</a:t>
            </a:r>
            <a:endParaRPr/>
          </a:p>
          <a:p>
            <a:pPr indent="0" lvl="0" marL="0" marR="0" rtl="0" algn="just">
              <a:lnSpc>
                <a:spcPct val="111000"/>
              </a:lnSpc>
              <a:spcBef>
                <a:spcPts val="0"/>
              </a:spcBef>
              <a:spcAft>
                <a:spcPts val="0"/>
              </a:spcAft>
              <a:buNone/>
            </a:pPr>
            <a:r>
              <a:t/>
            </a:r>
            <a:endParaRPr b="0" i="0" sz="2500" u="none" cap="none" strike="noStrike">
              <a:solidFill>
                <a:srgbClr val="000000"/>
              </a:solidFill>
              <a:latin typeface="Cambria"/>
              <a:ea typeface="Cambria"/>
              <a:cs typeface="Cambria"/>
              <a:sym typeface="Cambria"/>
            </a:endParaRPr>
          </a:p>
        </p:txBody>
      </p:sp>
      <p:sp>
        <p:nvSpPr>
          <p:cNvPr id="790" name="Google Shape;790;p24"/>
          <p:cNvSpPr txBox="1"/>
          <p:nvPr/>
        </p:nvSpPr>
        <p:spPr>
          <a:xfrm>
            <a:off x="609495" y="736600"/>
            <a:ext cx="3452005" cy="66992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5000" u="none" cap="none" strike="noStrike">
                <a:solidFill>
                  <a:srgbClr val="227C9D"/>
                </a:solidFill>
                <a:latin typeface="Arial"/>
                <a:ea typeface="Arial"/>
                <a:cs typeface="Arial"/>
                <a:sym typeface="Arial"/>
              </a:rPr>
              <a:t>TỔNG KẾT</a:t>
            </a:r>
            <a:endParaRPr/>
          </a:p>
        </p:txBody>
      </p:sp>
      <p:sp>
        <p:nvSpPr>
          <p:cNvPr id="791" name="Google Shape;791;p24"/>
          <p:cNvSpPr txBox="1"/>
          <p:nvPr/>
        </p:nvSpPr>
        <p:spPr>
          <a:xfrm>
            <a:off x="17178425" y="9458176"/>
            <a:ext cx="323525" cy="340616"/>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0" i="0" lang="en-US" sz="2300" u="none" cap="none" strike="noStrike">
                <a:solidFill>
                  <a:srgbClr val="000000"/>
                </a:solidFill>
                <a:latin typeface="Cambria"/>
                <a:ea typeface="Cambria"/>
                <a:cs typeface="Cambria"/>
                <a:sym typeface="Cambria"/>
              </a:rPr>
              <a:t>24</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grpSp>
        <p:nvGrpSpPr>
          <p:cNvPr id="796" name="Google Shape;796;p25"/>
          <p:cNvGrpSpPr/>
          <p:nvPr/>
        </p:nvGrpSpPr>
        <p:grpSpPr>
          <a:xfrm rot="2700000">
            <a:off x="-1376391" y="-3093321"/>
            <a:ext cx="7415398" cy="3565095"/>
            <a:chOff x="0" y="0"/>
            <a:chExt cx="660400" cy="317500"/>
          </a:xfrm>
        </p:grpSpPr>
        <p:sp>
          <p:nvSpPr>
            <p:cNvPr id="797" name="Google Shape;797;p25"/>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5"/>
            <p:cNvSpPr txBox="1"/>
            <p:nvPr/>
          </p:nvSpPr>
          <p:spPr>
            <a:xfrm>
              <a:off x="0" y="136525"/>
              <a:ext cx="660400" cy="180975"/>
            </a:xfrm>
            <a:prstGeom prst="rect">
              <a:avLst/>
            </a:prstGeom>
            <a:noFill/>
            <a:ln>
              <a:noFill/>
            </a:ln>
          </p:spPr>
          <p:txBody>
            <a:bodyPr anchorCtr="0" anchor="ctr" bIns="50800" lIns="50800" spcFirstLastPara="1" rIns="50800" wrap="square" tIns="50800">
              <a:noAutofit/>
            </a:bodyPr>
            <a:lstStyle/>
            <a:p>
              <a:pPr indent="0" lvl="0" marL="0" marR="0" rtl="0" algn="ctr">
                <a:lnSpc>
                  <a:spcPct val="141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799" name="Google Shape;799;p25"/>
          <p:cNvCxnSpPr/>
          <p:nvPr/>
        </p:nvCxnSpPr>
        <p:spPr>
          <a:xfrm>
            <a:off x="-1839005" y="-2273771"/>
            <a:ext cx="5185216" cy="5132702"/>
          </a:xfrm>
          <a:prstGeom prst="straightConnector1">
            <a:avLst/>
          </a:prstGeom>
          <a:noFill/>
          <a:ln cap="flat" cmpd="sng" w="28575">
            <a:solidFill>
              <a:srgbClr val="8CA9AD"/>
            </a:solidFill>
            <a:prstDash val="solid"/>
            <a:round/>
            <a:headEnd len="sm" w="sm" type="none"/>
            <a:tailEnd len="sm" w="sm" type="none"/>
          </a:ln>
        </p:spPr>
      </p:cxnSp>
      <p:cxnSp>
        <p:nvCxnSpPr>
          <p:cNvPr id="800" name="Google Shape;800;p25"/>
          <p:cNvCxnSpPr/>
          <p:nvPr/>
        </p:nvCxnSpPr>
        <p:spPr>
          <a:xfrm>
            <a:off x="-2052951" y="-1961095"/>
            <a:ext cx="5038853" cy="5038853"/>
          </a:xfrm>
          <a:prstGeom prst="straightConnector1">
            <a:avLst/>
          </a:prstGeom>
          <a:noFill/>
          <a:ln cap="flat" cmpd="sng" w="28575">
            <a:solidFill>
              <a:srgbClr val="8CA9AD"/>
            </a:solidFill>
            <a:prstDash val="solid"/>
            <a:round/>
            <a:headEnd len="sm" w="sm" type="none"/>
            <a:tailEnd len="sm" w="sm" type="none"/>
          </a:ln>
        </p:spPr>
      </p:cxnSp>
      <p:cxnSp>
        <p:nvCxnSpPr>
          <p:cNvPr id="801" name="Google Shape;801;p25"/>
          <p:cNvCxnSpPr/>
          <p:nvPr/>
        </p:nvCxnSpPr>
        <p:spPr>
          <a:xfrm>
            <a:off x="-2232553" y="-1602625"/>
            <a:ext cx="4867141" cy="4867141"/>
          </a:xfrm>
          <a:prstGeom prst="straightConnector1">
            <a:avLst/>
          </a:prstGeom>
          <a:noFill/>
          <a:ln cap="flat" cmpd="sng" w="28575">
            <a:solidFill>
              <a:srgbClr val="8CA9AD"/>
            </a:solidFill>
            <a:prstDash val="solid"/>
            <a:round/>
            <a:headEnd len="sm" w="sm" type="none"/>
            <a:tailEnd len="sm" w="sm" type="none"/>
          </a:ln>
        </p:spPr>
      </p:cxnSp>
      <p:cxnSp>
        <p:nvCxnSpPr>
          <p:cNvPr id="802" name="Google Shape;802;p25"/>
          <p:cNvCxnSpPr/>
          <p:nvPr/>
        </p:nvCxnSpPr>
        <p:spPr>
          <a:xfrm>
            <a:off x="-2359208" y="-1216357"/>
            <a:ext cx="4690515" cy="4690515"/>
          </a:xfrm>
          <a:prstGeom prst="straightConnector1">
            <a:avLst/>
          </a:prstGeom>
          <a:noFill/>
          <a:ln cap="flat" cmpd="sng" w="28575">
            <a:solidFill>
              <a:srgbClr val="8CA9AD"/>
            </a:solidFill>
            <a:prstDash val="solid"/>
            <a:round/>
            <a:headEnd len="sm" w="sm" type="none"/>
            <a:tailEnd len="sm" w="sm" type="none"/>
          </a:ln>
        </p:spPr>
      </p:cxnSp>
      <p:cxnSp>
        <p:nvCxnSpPr>
          <p:cNvPr id="803" name="Google Shape;803;p25"/>
          <p:cNvCxnSpPr/>
          <p:nvPr/>
        </p:nvCxnSpPr>
        <p:spPr>
          <a:xfrm>
            <a:off x="-2503062" y="-776680"/>
            <a:ext cx="4347674" cy="4347674"/>
          </a:xfrm>
          <a:prstGeom prst="straightConnector1">
            <a:avLst/>
          </a:prstGeom>
          <a:noFill/>
          <a:ln cap="flat" cmpd="sng" w="28575">
            <a:solidFill>
              <a:srgbClr val="8CA9AD"/>
            </a:solidFill>
            <a:prstDash val="solid"/>
            <a:round/>
            <a:headEnd len="sm" w="sm" type="none"/>
            <a:tailEnd len="sm" w="sm" type="none"/>
          </a:ln>
        </p:spPr>
      </p:cxnSp>
      <p:cxnSp>
        <p:nvCxnSpPr>
          <p:cNvPr id="804" name="Google Shape;804;p25"/>
          <p:cNvCxnSpPr/>
          <p:nvPr/>
        </p:nvCxnSpPr>
        <p:spPr>
          <a:xfrm>
            <a:off x="-2623881" y="-332957"/>
            <a:ext cx="3963599" cy="3985594"/>
          </a:xfrm>
          <a:prstGeom prst="straightConnector1">
            <a:avLst/>
          </a:prstGeom>
          <a:noFill/>
          <a:ln cap="flat" cmpd="sng" w="28575">
            <a:solidFill>
              <a:srgbClr val="8CA9AD"/>
            </a:solidFill>
            <a:prstDash val="solid"/>
            <a:round/>
            <a:headEnd len="sm" w="sm" type="none"/>
            <a:tailEnd len="sm" w="sm" type="none"/>
          </a:ln>
        </p:spPr>
      </p:cxnSp>
      <p:cxnSp>
        <p:nvCxnSpPr>
          <p:cNvPr id="805" name="Google Shape;805;p25"/>
          <p:cNvCxnSpPr/>
          <p:nvPr/>
        </p:nvCxnSpPr>
        <p:spPr>
          <a:xfrm>
            <a:off x="-2598114" y="228677"/>
            <a:ext cx="3377485" cy="3360058"/>
          </a:xfrm>
          <a:prstGeom prst="straightConnector1">
            <a:avLst/>
          </a:prstGeom>
          <a:noFill/>
          <a:ln cap="flat" cmpd="sng" w="28575">
            <a:solidFill>
              <a:srgbClr val="8CA9AD"/>
            </a:solidFill>
            <a:prstDash val="solid"/>
            <a:round/>
            <a:headEnd len="sm" w="sm" type="none"/>
            <a:tailEnd len="sm" w="sm" type="none"/>
          </a:ln>
        </p:spPr>
      </p:cxnSp>
      <p:cxnSp>
        <p:nvCxnSpPr>
          <p:cNvPr id="806" name="Google Shape;806;p25"/>
          <p:cNvCxnSpPr/>
          <p:nvPr/>
        </p:nvCxnSpPr>
        <p:spPr>
          <a:xfrm>
            <a:off x="-2509797" y="905760"/>
            <a:ext cx="2628598" cy="2671969"/>
          </a:xfrm>
          <a:prstGeom prst="straightConnector1">
            <a:avLst/>
          </a:prstGeom>
          <a:noFill/>
          <a:ln cap="flat" cmpd="sng" w="28575">
            <a:solidFill>
              <a:srgbClr val="8CA9AD"/>
            </a:solidFill>
            <a:prstDash val="solid"/>
            <a:round/>
            <a:headEnd len="sm" w="sm" type="none"/>
            <a:tailEnd len="sm" w="sm" type="none"/>
          </a:ln>
        </p:spPr>
      </p:cxnSp>
      <p:grpSp>
        <p:nvGrpSpPr>
          <p:cNvPr id="807" name="Google Shape;807;p25"/>
          <p:cNvGrpSpPr/>
          <p:nvPr/>
        </p:nvGrpSpPr>
        <p:grpSpPr>
          <a:xfrm rot="-2700000">
            <a:off x="11386843" y="7201845"/>
            <a:ext cx="7415398" cy="3565095"/>
            <a:chOff x="0" y="0"/>
            <a:chExt cx="660400" cy="317500"/>
          </a:xfrm>
        </p:grpSpPr>
        <p:sp>
          <p:nvSpPr>
            <p:cNvPr id="808" name="Google Shape;808;p25"/>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5"/>
            <p:cNvSpPr txBox="1"/>
            <p:nvPr/>
          </p:nvSpPr>
          <p:spPr>
            <a:xfrm>
              <a:off x="0" y="136525"/>
              <a:ext cx="660400" cy="180975"/>
            </a:xfrm>
            <a:prstGeom prst="rect">
              <a:avLst/>
            </a:prstGeom>
            <a:noFill/>
            <a:ln>
              <a:noFill/>
            </a:ln>
          </p:spPr>
          <p:txBody>
            <a:bodyPr anchorCtr="0" anchor="ctr" bIns="50800" lIns="50800" spcFirstLastPara="1" rIns="50800" wrap="square" tIns="50800">
              <a:noAutofit/>
            </a:bodyPr>
            <a:lstStyle/>
            <a:p>
              <a:pPr indent="0" lvl="0" marL="0" marR="0" rtl="0" algn="ctr">
                <a:lnSpc>
                  <a:spcPct val="141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810" name="Google Shape;810;p25"/>
          <p:cNvCxnSpPr/>
          <p:nvPr/>
        </p:nvCxnSpPr>
        <p:spPr>
          <a:xfrm flipH="1" rot="10800000">
            <a:off x="14131544" y="7969488"/>
            <a:ext cx="5132702" cy="5185216"/>
          </a:xfrm>
          <a:prstGeom prst="straightConnector1">
            <a:avLst/>
          </a:prstGeom>
          <a:noFill/>
          <a:ln cap="flat" cmpd="sng" w="28575">
            <a:solidFill>
              <a:srgbClr val="8CA9AD"/>
            </a:solidFill>
            <a:prstDash val="solid"/>
            <a:round/>
            <a:headEnd len="sm" w="sm" type="none"/>
            <a:tailEnd len="sm" w="sm" type="none"/>
          </a:ln>
        </p:spPr>
      </p:cxnSp>
      <p:cxnSp>
        <p:nvCxnSpPr>
          <p:cNvPr id="811" name="Google Shape;811;p25"/>
          <p:cNvCxnSpPr/>
          <p:nvPr/>
        </p:nvCxnSpPr>
        <p:spPr>
          <a:xfrm flipH="1" rot="10800000">
            <a:off x="14444220" y="8329798"/>
            <a:ext cx="5038853" cy="5038853"/>
          </a:xfrm>
          <a:prstGeom prst="straightConnector1">
            <a:avLst/>
          </a:prstGeom>
          <a:noFill/>
          <a:ln cap="flat" cmpd="sng" w="28575">
            <a:solidFill>
              <a:srgbClr val="8CA9AD"/>
            </a:solidFill>
            <a:prstDash val="solid"/>
            <a:round/>
            <a:headEnd len="sm" w="sm" type="none"/>
            <a:tailEnd len="sm" w="sm" type="none"/>
          </a:ln>
        </p:spPr>
      </p:cxnSp>
      <p:cxnSp>
        <p:nvCxnSpPr>
          <p:cNvPr id="812" name="Google Shape;812;p25"/>
          <p:cNvCxnSpPr/>
          <p:nvPr/>
        </p:nvCxnSpPr>
        <p:spPr>
          <a:xfrm flipH="1" rot="10800000">
            <a:off x="14802690" y="8681112"/>
            <a:ext cx="4867141" cy="4867141"/>
          </a:xfrm>
          <a:prstGeom prst="straightConnector1">
            <a:avLst/>
          </a:prstGeom>
          <a:noFill/>
          <a:ln cap="flat" cmpd="sng" w="28575">
            <a:solidFill>
              <a:srgbClr val="8CA9AD"/>
            </a:solidFill>
            <a:prstDash val="solid"/>
            <a:round/>
            <a:headEnd len="sm" w="sm" type="none"/>
            <a:tailEnd len="sm" w="sm" type="none"/>
          </a:ln>
        </p:spPr>
      </p:cxnSp>
      <p:sp>
        <p:nvSpPr>
          <p:cNvPr id="813" name="Google Shape;813;p25"/>
          <p:cNvSpPr txBox="1"/>
          <p:nvPr/>
        </p:nvSpPr>
        <p:spPr>
          <a:xfrm>
            <a:off x="1835088" y="1838323"/>
            <a:ext cx="13462973" cy="7419977"/>
          </a:xfrm>
          <a:prstGeom prst="rect">
            <a:avLst/>
          </a:prstGeom>
          <a:noFill/>
          <a:ln>
            <a:noFill/>
          </a:ln>
        </p:spPr>
        <p:txBody>
          <a:bodyPr anchorCtr="0" anchor="t" bIns="0" lIns="0" spcFirstLastPara="1" rIns="0" wrap="square" tIns="0">
            <a:spAutoFit/>
          </a:bodyPr>
          <a:lstStyle/>
          <a:p>
            <a:pPr indent="0" lvl="0" marL="0" marR="0" rtl="0" algn="just">
              <a:lnSpc>
                <a:spcPct val="111000"/>
              </a:lnSpc>
              <a:spcBef>
                <a:spcPts val="0"/>
              </a:spcBef>
              <a:spcAft>
                <a:spcPts val="0"/>
              </a:spcAft>
              <a:buNone/>
            </a:pPr>
            <a:r>
              <a:rPr b="0" i="0" lang="en-US" sz="2500" u="none" cap="none" strike="noStrike">
                <a:solidFill>
                  <a:srgbClr val="000000"/>
                </a:solidFill>
                <a:latin typeface="Cambria"/>
                <a:ea typeface="Cambria"/>
                <a:cs typeface="Cambria"/>
                <a:sym typeface="Cambria"/>
              </a:rPr>
              <a:t>Thách thức</a:t>
            </a:r>
            <a:endParaRPr/>
          </a:p>
          <a:p>
            <a:pPr indent="-269892" lvl="1" marL="539785" marR="0" rtl="0" algn="just">
              <a:lnSpc>
                <a:spcPct val="111000"/>
              </a:lnSpc>
              <a:spcBef>
                <a:spcPts val="0"/>
              </a:spcBef>
              <a:spcAft>
                <a:spcPts val="0"/>
              </a:spcAft>
              <a:buClr>
                <a:srgbClr val="000000"/>
              </a:buClr>
              <a:buSzPts val="2500"/>
              <a:buFont typeface="Cambria"/>
              <a:buAutoNum type="arabicPeriod"/>
            </a:pPr>
            <a:r>
              <a:rPr b="0" i="0" lang="en-US" sz="2500" u="none" cap="none" strike="noStrike">
                <a:solidFill>
                  <a:srgbClr val="000000"/>
                </a:solidFill>
                <a:latin typeface="Cambria"/>
                <a:ea typeface="Cambria"/>
                <a:cs typeface="Cambria"/>
                <a:sym typeface="Cambria"/>
              </a:rPr>
              <a:t>Phức tạp trong cấu hình và triển khai: Quá trình cấu hình RADIUS và LDAP yêu cầu sự hiểu biết sâu rộng về các giao thức mạng, bảo mật, và cách thức hoạt động của các dịch vụ liên quan. Việc này đòi hỏi nhiều thời gian và công sức để đảm bảo hệ thống hoạt động đúng và hiệu quả.</a:t>
            </a:r>
            <a:endParaRPr/>
          </a:p>
          <a:p>
            <a:pPr indent="-269892" lvl="1" marL="539785" marR="0" rtl="0" algn="just">
              <a:lnSpc>
                <a:spcPct val="111000"/>
              </a:lnSpc>
              <a:spcBef>
                <a:spcPts val="0"/>
              </a:spcBef>
              <a:spcAft>
                <a:spcPts val="0"/>
              </a:spcAft>
              <a:buClr>
                <a:srgbClr val="000000"/>
              </a:buClr>
              <a:buSzPts val="2500"/>
              <a:buFont typeface="Cambria"/>
              <a:buAutoNum type="arabicPeriod"/>
            </a:pPr>
            <a:r>
              <a:rPr b="0" i="0" lang="en-US" sz="2500" u="none" cap="none" strike="noStrike">
                <a:solidFill>
                  <a:srgbClr val="000000"/>
                </a:solidFill>
                <a:latin typeface="Cambria"/>
                <a:ea typeface="Cambria"/>
                <a:cs typeface="Cambria"/>
                <a:sym typeface="Cambria"/>
              </a:rPr>
              <a:t>Khả năng tương thích: Một trong những thách thức lớn là đảm bảo tính tương thích giữa các thiết bị và phần mềm khác nhau khi triển khai hệ thống. Đặc biệt là khi sử dụng các thiết bị Access Point và Wi-Fi controllers từ nhiều nhà cung cấp khác nhau.</a:t>
            </a:r>
            <a:endParaRPr/>
          </a:p>
          <a:p>
            <a:pPr indent="-269892" lvl="1" marL="539785" marR="0" rtl="0" algn="just">
              <a:lnSpc>
                <a:spcPct val="111000"/>
              </a:lnSpc>
              <a:spcBef>
                <a:spcPts val="0"/>
              </a:spcBef>
              <a:spcAft>
                <a:spcPts val="0"/>
              </a:spcAft>
              <a:buClr>
                <a:srgbClr val="000000"/>
              </a:buClr>
              <a:buSzPts val="2500"/>
              <a:buFont typeface="Cambria"/>
              <a:buAutoNum type="arabicPeriod"/>
            </a:pPr>
            <a:r>
              <a:rPr b="0" i="0" lang="en-US" sz="2500" u="none" cap="none" strike="noStrike">
                <a:solidFill>
                  <a:srgbClr val="000000"/>
                </a:solidFill>
                <a:latin typeface="Cambria"/>
                <a:ea typeface="Cambria"/>
                <a:cs typeface="Cambria"/>
                <a:sym typeface="Cambria"/>
              </a:rPr>
              <a:t>Bảo mật và hiệu suất: Bảo mật là một vấn đề quan trọng cần được chú trọng, đặc biệt là khi xử lý thông tin xác thực của người dùng. Đồng thời, đảm bảo hiệu suất của hệ thống trong các mạng lớn với số lượng yêu cầu xác thực đồng thời lớn cũng là một thách thức không nhỏ.</a:t>
            </a:r>
            <a:endParaRPr/>
          </a:p>
          <a:p>
            <a:pPr indent="0" lvl="0" marL="0" marR="0" rtl="0" algn="just">
              <a:lnSpc>
                <a:spcPct val="111000"/>
              </a:lnSpc>
              <a:spcBef>
                <a:spcPts val="0"/>
              </a:spcBef>
              <a:spcAft>
                <a:spcPts val="0"/>
              </a:spcAft>
              <a:buNone/>
            </a:pPr>
            <a:r>
              <a:rPr b="0" i="0" lang="en-US" sz="2500" u="none" cap="none" strike="noStrike">
                <a:solidFill>
                  <a:srgbClr val="000000"/>
                </a:solidFill>
                <a:latin typeface="Cambria"/>
                <a:ea typeface="Cambria"/>
                <a:cs typeface="Cambria"/>
                <a:sym typeface="Cambria"/>
              </a:rPr>
              <a:t>Hạn chế</a:t>
            </a:r>
            <a:endParaRPr/>
          </a:p>
          <a:p>
            <a:pPr indent="-269892" lvl="1" marL="539785" marR="0" rtl="0" algn="just">
              <a:lnSpc>
                <a:spcPct val="111000"/>
              </a:lnSpc>
              <a:spcBef>
                <a:spcPts val="0"/>
              </a:spcBef>
              <a:spcAft>
                <a:spcPts val="0"/>
              </a:spcAft>
              <a:buClr>
                <a:srgbClr val="000000"/>
              </a:buClr>
              <a:buSzPts val="2500"/>
              <a:buFont typeface="Cambria"/>
              <a:buAutoNum type="arabicPeriod"/>
            </a:pPr>
            <a:r>
              <a:rPr b="0" i="0" lang="en-US" sz="2500" u="none" cap="none" strike="noStrike">
                <a:solidFill>
                  <a:srgbClr val="000000"/>
                </a:solidFill>
                <a:latin typeface="Cambria"/>
                <a:ea typeface="Cambria"/>
                <a:cs typeface="Cambria"/>
                <a:sym typeface="Cambria"/>
              </a:rPr>
              <a:t>Giới hạn về thời gian và nguồn lực: Do hạn chế về thời gian và nguồn lực, nhóm chỉ tập trung vào cấu hình cơ bản và thử nghiệm trên một số mô hình nhất định. Điều này có thể không phản ánh hết được các tình huống và kịch bản thực tế.</a:t>
            </a:r>
            <a:endParaRPr/>
          </a:p>
          <a:p>
            <a:pPr indent="-269892" lvl="1" marL="539785" marR="0" rtl="0" algn="just">
              <a:lnSpc>
                <a:spcPct val="111000"/>
              </a:lnSpc>
              <a:spcBef>
                <a:spcPts val="0"/>
              </a:spcBef>
              <a:spcAft>
                <a:spcPts val="0"/>
              </a:spcAft>
              <a:buClr>
                <a:srgbClr val="000000"/>
              </a:buClr>
              <a:buSzPts val="2500"/>
              <a:buFont typeface="Cambria"/>
              <a:buAutoNum type="arabicPeriod"/>
            </a:pPr>
            <a:r>
              <a:rPr b="0" i="0" lang="en-US" sz="2500" u="none" cap="none" strike="noStrike">
                <a:solidFill>
                  <a:srgbClr val="000000"/>
                </a:solidFill>
                <a:latin typeface="Cambria"/>
                <a:ea typeface="Cambria"/>
                <a:cs typeface="Cambria"/>
                <a:sym typeface="Cambria"/>
              </a:rPr>
              <a:t>Khả năng mở rộng: Mặc dù hệ thống có thể mở rộng, việc triển khai trong các mạng lớn hoặc phân tán vẫn còn nhiều thách thức cần giải quyết, như tối ưu hóa hiệu suất và quản lý thông tin xác thực tập trung.</a:t>
            </a:r>
            <a:endParaRPr/>
          </a:p>
          <a:p>
            <a:pPr indent="-269892" lvl="1" marL="539785" marR="0" rtl="0" algn="just">
              <a:lnSpc>
                <a:spcPct val="111000"/>
              </a:lnSpc>
              <a:spcBef>
                <a:spcPts val="0"/>
              </a:spcBef>
              <a:spcAft>
                <a:spcPts val="0"/>
              </a:spcAft>
              <a:buClr>
                <a:srgbClr val="000000"/>
              </a:buClr>
              <a:buSzPts val="2500"/>
              <a:buFont typeface="Cambria"/>
              <a:buAutoNum type="arabicPeriod"/>
            </a:pPr>
            <a:r>
              <a:rPr b="0" i="0" lang="en-US" sz="2500" u="none" cap="none" strike="noStrike">
                <a:solidFill>
                  <a:srgbClr val="000000"/>
                </a:solidFill>
                <a:latin typeface="Cambria"/>
                <a:ea typeface="Cambria"/>
                <a:cs typeface="Cambria"/>
                <a:sym typeface="Cambria"/>
              </a:rPr>
              <a:t>Thiếu tính năng tự động hóa: Quá trình cấu hình và quản lý hệ thống còn phụ thuộc nhiều vào các thao tác thủ công, thiếu các công cụ và giải pháp tự động hóa để giảm thiểu sai sót và tăng hiệu quả quản lý.</a:t>
            </a:r>
            <a:endParaRPr/>
          </a:p>
          <a:p>
            <a:pPr indent="0" lvl="0" marL="0" marR="0" rtl="0" algn="just">
              <a:lnSpc>
                <a:spcPct val="111000"/>
              </a:lnSpc>
              <a:spcBef>
                <a:spcPts val="0"/>
              </a:spcBef>
              <a:spcAft>
                <a:spcPts val="0"/>
              </a:spcAft>
              <a:buNone/>
            </a:pPr>
            <a:r>
              <a:t/>
            </a:r>
            <a:endParaRPr b="0" i="0" sz="2500" u="none" cap="none" strike="noStrike">
              <a:solidFill>
                <a:srgbClr val="000000"/>
              </a:solidFill>
              <a:latin typeface="Cambria"/>
              <a:ea typeface="Cambria"/>
              <a:cs typeface="Cambria"/>
              <a:sym typeface="Cambria"/>
            </a:endParaRPr>
          </a:p>
        </p:txBody>
      </p:sp>
      <p:sp>
        <p:nvSpPr>
          <p:cNvPr id="814" name="Google Shape;814;p25"/>
          <p:cNvSpPr txBox="1"/>
          <p:nvPr/>
        </p:nvSpPr>
        <p:spPr>
          <a:xfrm>
            <a:off x="609495" y="736600"/>
            <a:ext cx="8988509" cy="66992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5000" u="none" cap="none" strike="noStrike">
                <a:solidFill>
                  <a:srgbClr val="227C9D"/>
                </a:solidFill>
                <a:latin typeface="Arial"/>
                <a:ea typeface="Arial"/>
                <a:cs typeface="Arial"/>
                <a:sym typeface="Arial"/>
              </a:rPr>
              <a:t>THÁCH THỨC VÀ HẠN CHẾ</a:t>
            </a:r>
            <a:endParaRPr/>
          </a:p>
        </p:txBody>
      </p:sp>
      <p:sp>
        <p:nvSpPr>
          <p:cNvPr id="815" name="Google Shape;815;p25"/>
          <p:cNvSpPr txBox="1"/>
          <p:nvPr/>
        </p:nvSpPr>
        <p:spPr>
          <a:xfrm>
            <a:off x="17178425" y="9458176"/>
            <a:ext cx="323525" cy="340616"/>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0" i="0" lang="en-US" sz="2300" u="none" cap="none" strike="noStrike">
                <a:solidFill>
                  <a:srgbClr val="000000"/>
                </a:solidFill>
                <a:latin typeface="Cambria"/>
                <a:ea typeface="Cambria"/>
                <a:cs typeface="Cambria"/>
                <a:sym typeface="Cambria"/>
              </a:rPr>
              <a:t>25</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grpSp>
        <p:nvGrpSpPr>
          <p:cNvPr id="820" name="Google Shape;820;p26"/>
          <p:cNvGrpSpPr/>
          <p:nvPr/>
        </p:nvGrpSpPr>
        <p:grpSpPr>
          <a:xfrm rot="2700000">
            <a:off x="-1376391" y="-3093321"/>
            <a:ext cx="7415398" cy="3565095"/>
            <a:chOff x="0" y="0"/>
            <a:chExt cx="660400" cy="317500"/>
          </a:xfrm>
        </p:grpSpPr>
        <p:sp>
          <p:nvSpPr>
            <p:cNvPr id="821" name="Google Shape;821;p26"/>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6"/>
            <p:cNvSpPr txBox="1"/>
            <p:nvPr/>
          </p:nvSpPr>
          <p:spPr>
            <a:xfrm>
              <a:off x="0" y="136525"/>
              <a:ext cx="660400" cy="180975"/>
            </a:xfrm>
            <a:prstGeom prst="rect">
              <a:avLst/>
            </a:prstGeom>
            <a:noFill/>
            <a:ln>
              <a:noFill/>
            </a:ln>
          </p:spPr>
          <p:txBody>
            <a:bodyPr anchorCtr="0" anchor="ctr" bIns="50800" lIns="50800" spcFirstLastPara="1" rIns="50800" wrap="square" tIns="50800">
              <a:noAutofit/>
            </a:bodyPr>
            <a:lstStyle/>
            <a:p>
              <a:pPr indent="0" lvl="0" marL="0" marR="0" rtl="0" algn="ctr">
                <a:lnSpc>
                  <a:spcPct val="141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823" name="Google Shape;823;p26"/>
          <p:cNvCxnSpPr/>
          <p:nvPr/>
        </p:nvCxnSpPr>
        <p:spPr>
          <a:xfrm>
            <a:off x="-1839005" y="-2273771"/>
            <a:ext cx="5185216" cy="5132702"/>
          </a:xfrm>
          <a:prstGeom prst="straightConnector1">
            <a:avLst/>
          </a:prstGeom>
          <a:noFill/>
          <a:ln cap="flat" cmpd="sng" w="28575">
            <a:solidFill>
              <a:srgbClr val="8CA9AD"/>
            </a:solidFill>
            <a:prstDash val="solid"/>
            <a:round/>
            <a:headEnd len="sm" w="sm" type="none"/>
            <a:tailEnd len="sm" w="sm" type="none"/>
          </a:ln>
        </p:spPr>
      </p:cxnSp>
      <p:cxnSp>
        <p:nvCxnSpPr>
          <p:cNvPr id="824" name="Google Shape;824;p26"/>
          <p:cNvCxnSpPr/>
          <p:nvPr/>
        </p:nvCxnSpPr>
        <p:spPr>
          <a:xfrm>
            <a:off x="-2052951" y="-1961095"/>
            <a:ext cx="5038853" cy="5038853"/>
          </a:xfrm>
          <a:prstGeom prst="straightConnector1">
            <a:avLst/>
          </a:prstGeom>
          <a:noFill/>
          <a:ln cap="flat" cmpd="sng" w="28575">
            <a:solidFill>
              <a:srgbClr val="8CA9AD"/>
            </a:solidFill>
            <a:prstDash val="solid"/>
            <a:round/>
            <a:headEnd len="sm" w="sm" type="none"/>
            <a:tailEnd len="sm" w="sm" type="none"/>
          </a:ln>
        </p:spPr>
      </p:cxnSp>
      <p:cxnSp>
        <p:nvCxnSpPr>
          <p:cNvPr id="825" name="Google Shape;825;p26"/>
          <p:cNvCxnSpPr/>
          <p:nvPr/>
        </p:nvCxnSpPr>
        <p:spPr>
          <a:xfrm>
            <a:off x="-2232553" y="-1602625"/>
            <a:ext cx="4867141" cy="4867141"/>
          </a:xfrm>
          <a:prstGeom prst="straightConnector1">
            <a:avLst/>
          </a:prstGeom>
          <a:noFill/>
          <a:ln cap="flat" cmpd="sng" w="28575">
            <a:solidFill>
              <a:srgbClr val="8CA9AD"/>
            </a:solidFill>
            <a:prstDash val="solid"/>
            <a:round/>
            <a:headEnd len="sm" w="sm" type="none"/>
            <a:tailEnd len="sm" w="sm" type="none"/>
          </a:ln>
        </p:spPr>
      </p:cxnSp>
      <p:cxnSp>
        <p:nvCxnSpPr>
          <p:cNvPr id="826" name="Google Shape;826;p26"/>
          <p:cNvCxnSpPr/>
          <p:nvPr/>
        </p:nvCxnSpPr>
        <p:spPr>
          <a:xfrm>
            <a:off x="-2359208" y="-1216357"/>
            <a:ext cx="4690515" cy="4690515"/>
          </a:xfrm>
          <a:prstGeom prst="straightConnector1">
            <a:avLst/>
          </a:prstGeom>
          <a:noFill/>
          <a:ln cap="flat" cmpd="sng" w="28575">
            <a:solidFill>
              <a:srgbClr val="8CA9AD"/>
            </a:solidFill>
            <a:prstDash val="solid"/>
            <a:round/>
            <a:headEnd len="sm" w="sm" type="none"/>
            <a:tailEnd len="sm" w="sm" type="none"/>
          </a:ln>
        </p:spPr>
      </p:cxnSp>
      <p:cxnSp>
        <p:nvCxnSpPr>
          <p:cNvPr id="827" name="Google Shape;827;p26"/>
          <p:cNvCxnSpPr/>
          <p:nvPr/>
        </p:nvCxnSpPr>
        <p:spPr>
          <a:xfrm>
            <a:off x="-2503062" y="-776680"/>
            <a:ext cx="4347674" cy="4347674"/>
          </a:xfrm>
          <a:prstGeom prst="straightConnector1">
            <a:avLst/>
          </a:prstGeom>
          <a:noFill/>
          <a:ln cap="flat" cmpd="sng" w="28575">
            <a:solidFill>
              <a:srgbClr val="8CA9AD"/>
            </a:solidFill>
            <a:prstDash val="solid"/>
            <a:round/>
            <a:headEnd len="sm" w="sm" type="none"/>
            <a:tailEnd len="sm" w="sm" type="none"/>
          </a:ln>
        </p:spPr>
      </p:cxnSp>
      <p:cxnSp>
        <p:nvCxnSpPr>
          <p:cNvPr id="828" name="Google Shape;828;p26"/>
          <p:cNvCxnSpPr/>
          <p:nvPr/>
        </p:nvCxnSpPr>
        <p:spPr>
          <a:xfrm>
            <a:off x="-2623881" y="-332957"/>
            <a:ext cx="3963599" cy="3985594"/>
          </a:xfrm>
          <a:prstGeom prst="straightConnector1">
            <a:avLst/>
          </a:prstGeom>
          <a:noFill/>
          <a:ln cap="flat" cmpd="sng" w="28575">
            <a:solidFill>
              <a:srgbClr val="8CA9AD"/>
            </a:solidFill>
            <a:prstDash val="solid"/>
            <a:round/>
            <a:headEnd len="sm" w="sm" type="none"/>
            <a:tailEnd len="sm" w="sm" type="none"/>
          </a:ln>
        </p:spPr>
      </p:cxnSp>
      <p:cxnSp>
        <p:nvCxnSpPr>
          <p:cNvPr id="829" name="Google Shape;829;p26"/>
          <p:cNvCxnSpPr/>
          <p:nvPr/>
        </p:nvCxnSpPr>
        <p:spPr>
          <a:xfrm>
            <a:off x="-2598114" y="228677"/>
            <a:ext cx="3377485" cy="3360058"/>
          </a:xfrm>
          <a:prstGeom prst="straightConnector1">
            <a:avLst/>
          </a:prstGeom>
          <a:noFill/>
          <a:ln cap="flat" cmpd="sng" w="28575">
            <a:solidFill>
              <a:srgbClr val="8CA9AD"/>
            </a:solidFill>
            <a:prstDash val="solid"/>
            <a:round/>
            <a:headEnd len="sm" w="sm" type="none"/>
            <a:tailEnd len="sm" w="sm" type="none"/>
          </a:ln>
        </p:spPr>
      </p:cxnSp>
      <p:cxnSp>
        <p:nvCxnSpPr>
          <p:cNvPr id="830" name="Google Shape;830;p26"/>
          <p:cNvCxnSpPr/>
          <p:nvPr/>
        </p:nvCxnSpPr>
        <p:spPr>
          <a:xfrm>
            <a:off x="-2509797" y="905760"/>
            <a:ext cx="2628598" cy="2671969"/>
          </a:xfrm>
          <a:prstGeom prst="straightConnector1">
            <a:avLst/>
          </a:prstGeom>
          <a:noFill/>
          <a:ln cap="flat" cmpd="sng" w="28575">
            <a:solidFill>
              <a:srgbClr val="8CA9AD"/>
            </a:solidFill>
            <a:prstDash val="solid"/>
            <a:round/>
            <a:headEnd len="sm" w="sm" type="none"/>
            <a:tailEnd len="sm" w="sm" type="none"/>
          </a:ln>
        </p:spPr>
      </p:cxnSp>
      <p:grpSp>
        <p:nvGrpSpPr>
          <p:cNvPr id="831" name="Google Shape;831;p26"/>
          <p:cNvGrpSpPr/>
          <p:nvPr/>
        </p:nvGrpSpPr>
        <p:grpSpPr>
          <a:xfrm rot="-2700000">
            <a:off x="11386843" y="7201845"/>
            <a:ext cx="7415398" cy="3565095"/>
            <a:chOff x="0" y="0"/>
            <a:chExt cx="660400" cy="317500"/>
          </a:xfrm>
        </p:grpSpPr>
        <p:sp>
          <p:nvSpPr>
            <p:cNvPr id="832" name="Google Shape;832;p26"/>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6"/>
            <p:cNvSpPr txBox="1"/>
            <p:nvPr/>
          </p:nvSpPr>
          <p:spPr>
            <a:xfrm>
              <a:off x="0" y="136525"/>
              <a:ext cx="660400" cy="180975"/>
            </a:xfrm>
            <a:prstGeom prst="rect">
              <a:avLst/>
            </a:prstGeom>
            <a:noFill/>
            <a:ln>
              <a:noFill/>
            </a:ln>
          </p:spPr>
          <p:txBody>
            <a:bodyPr anchorCtr="0" anchor="ctr" bIns="50800" lIns="50800" spcFirstLastPara="1" rIns="50800" wrap="square" tIns="50800">
              <a:noAutofit/>
            </a:bodyPr>
            <a:lstStyle/>
            <a:p>
              <a:pPr indent="0" lvl="0" marL="0" marR="0" rtl="0" algn="ctr">
                <a:lnSpc>
                  <a:spcPct val="141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834" name="Google Shape;834;p26"/>
          <p:cNvCxnSpPr/>
          <p:nvPr/>
        </p:nvCxnSpPr>
        <p:spPr>
          <a:xfrm flipH="1" rot="10800000">
            <a:off x="14131544" y="7969488"/>
            <a:ext cx="5132702" cy="5185216"/>
          </a:xfrm>
          <a:prstGeom prst="straightConnector1">
            <a:avLst/>
          </a:prstGeom>
          <a:noFill/>
          <a:ln cap="flat" cmpd="sng" w="28575">
            <a:solidFill>
              <a:srgbClr val="8CA9AD"/>
            </a:solidFill>
            <a:prstDash val="solid"/>
            <a:round/>
            <a:headEnd len="sm" w="sm" type="none"/>
            <a:tailEnd len="sm" w="sm" type="none"/>
          </a:ln>
        </p:spPr>
      </p:cxnSp>
      <p:cxnSp>
        <p:nvCxnSpPr>
          <p:cNvPr id="835" name="Google Shape;835;p26"/>
          <p:cNvCxnSpPr/>
          <p:nvPr/>
        </p:nvCxnSpPr>
        <p:spPr>
          <a:xfrm flipH="1" rot="10800000">
            <a:off x="14444220" y="8329798"/>
            <a:ext cx="5038853" cy="5038853"/>
          </a:xfrm>
          <a:prstGeom prst="straightConnector1">
            <a:avLst/>
          </a:prstGeom>
          <a:noFill/>
          <a:ln cap="flat" cmpd="sng" w="28575">
            <a:solidFill>
              <a:srgbClr val="8CA9AD"/>
            </a:solidFill>
            <a:prstDash val="solid"/>
            <a:round/>
            <a:headEnd len="sm" w="sm" type="none"/>
            <a:tailEnd len="sm" w="sm" type="none"/>
          </a:ln>
        </p:spPr>
      </p:cxnSp>
      <p:cxnSp>
        <p:nvCxnSpPr>
          <p:cNvPr id="836" name="Google Shape;836;p26"/>
          <p:cNvCxnSpPr/>
          <p:nvPr/>
        </p:nvCxnSpPr>
        <p:spPr>
          <a:xfrm flipH="1" rot="10800000">
            <a:off x="14802690" y="8681112"/>
            <a:ext cx="4867141" cy="4867141"/>
          </a:xfrm>
          <a:prstGeom prst="straightConnector1">
            <a:avLst/>
          </a:prstGeom>
          <a:noFill/>
          <a:ln cap="flat" cmpd="sng" w="28575">
            <a:solidFill>
              <a:srgbClr val="8CA9AD"/>
            </a:solidFill>
            <a:prstDash val="solid"/>
            <a:round/>
            <a:headEnd len="sm" w="sm" type="none"/>
            <a:tailEnd len="sm" w="sm" type="none"/>
          </a:ln>
        </p:spPr>
      </p:cxnSp>
      <p:sp>
        <p:nvSpPr>
          <p:cNvPr id="837" name="Google Shape;837;p26"/>
          <p:cNvSpPr txBox="1"/>
          <p:nvPr/>
        </p:nvSpPr>
        <p:spPr>
          <a:xfrm>
            <a:off x="1339718" y="2580943"/>
            <a:ext cx="12147146" cy="6362702"/>
          </a:xfrm>
          <a:prstGeom prst="rect">
            <a:avLst/>
          </a:prstGeom>
          <a:noFill/>
          <a:ln>
            <a:noFill/>
          </a:ln>
        </p:spPr>
        <p:txBody>
          <a:bodyPr anchorCtr="0" anchor="t" bIns="0" lIns="0" spcFirstLastPara="1" rIns="0" wrap="square" tIns="0">
            <a:spAutoFit/>
          </a:bodyPr>
          <a:lstStyle/>
          <a:p>
            <a:pPr indent="-269892" lvl="1" marL="539785" marR="0" rtl="0" algn="just">
              <a:lnSpc>
                <a:spcPct val="111000"/>
              </a:lnSpc>
              <a:spcBef>
                <a:spcPts val="0"/>
              </a:spcBef>
              <a:spcAft>
                <a:spcPts val="0"/>
              </a:spcAft>
              <a:buClr>
                <a:srgbClr val="000000"/>
              </a:buClr>
              <a:buSzPts val="2500"/>
              <a:buFont typeface="Cambria"/>
              <a:buAutoNum type="arabicPeriod"/>
            </a:pPr>
            <a:r>
              <a:rPr b="0" i="0" lang="en-US" sz="2500" u="none" cap="none" strike="noStrike">
                <a:solidFill>
                  <a:srgbClr val="000000"/>
                </a:solidFill>
                <a:latin typeface="Cambria"/>
                <a:ea typeface="Cambria"/>
                <a:cs typeface="Cambria"/>
                <a:sym typeface="Cambria"/>
              </a:rPr>
              <a:t>Tối ưu hóa hiệu năng và bảo mật của RADIUS</a:t>
            </a:r>
            <a:endParaRPr/>
          </a:p>
          <a:p>
            <a:pPr indent="-359856" lvl="2" marL="1079570" marR="0" rtl="0" algn="just">
              <a:lnSpc>
                <a:spcPct val="111000"/>
              </a:lnSpc>
              <a:spcBef>
                <a:spcPts val="0"/>
              </a:spcBef>
              <a:spcAft>
                <a:spcPts val="0"/>
              </a:spcAft>
              <a:buClr>
                <a:srgbClr val="000000"/>
              </a:buClr>
              <a:buSzPts val="2500"/>
              <a:buFont typeface="Arial"/>
              <a:buChar char="⚬"/>
            </a:pPr>
            <a:r>
              <a:rPr b="0" i="0" lang="en-US" sz="2500" u="none" cap="none" strike="noStrike">
                <a:solidFill>
                  <a:srgbClr val="000000"/>
                </a:solidFill>
                <a:latin typeface="Cambria"/>
                <a:ea typeface="Cambria"/>
                <a:cs typeface="Cambria"/>
                <a:sym typeface="Cambria"/>
              </a:rPr>
              <a:t>Hiệu năng: Nghiên cứu các phương pháp cải thiện tốc độ phản hồi của máy chủ RADIUS trong các mô hình mạng phân tán, đặc biệt là khi phải xử lý số lượng lớn yêu cầu xác thực đồng thời. </a:t>
            </a:r>
            <a:endParaRPr/>
          </a:p>
          <a:p>
            <a:pPr indent="-269892" lvl="1" marL="539785" marR="0" rtl="0" algn="just">
              <a:lnSpc>
                <a:spcPct val="111000"/>
              </a:lnSpc>
              <a:spcBef>
                <a:spcPts val="0"/>
              </a:spcBef>
              <a:spcAft>
                <a:spcPts val="0"/>
              </a:spcAft>
              <a:buClr>
                <a:srgbClr val="000000"/>
              </a:buClr>
              <a:buSzPts val="2500"/>
              <a:buFont typeface="Cambria"/>
              <a:buAutoNum type="arabicPeriod"/>
            </a:pPr>
            <a:r>
              <a:rPr b="0" i="0" lang="en-US" sz="2500" u="none" cap="none" strike="noStrike">
                <a:solidFill>
                  <a:srgbClr val="000000"/>
                </a:solidFill>
                <a:latin typeface="Cambria"/>
                <a:ea typeface="Cambria"/>
                <a:cs typeface="Cambria"/>
                <a:sym typeface="Cambria"/>
              </a:rPr>
              <a:t>Phát triển và ứng dụng công nghệ mới</a:t>
            </a:r>
            <a:endParaRPr/>
          </a:p>
          <a:p>
            <a:pPr indent="-359856" lvl="2" marL="1079570" marR="0" rtl="0" algn="just">
              <a:lnSpc>
                <a:spcPct val="111000"/>
              </a:lnSpc>
              <a:spcBef>
                <a:spcPts val="0"/>
              </a:spcBef>
              <a:spcAft>
                <a:spcPts val="0"/>
              </a:spcAft>
              <a:buClr>
                <a:srgbClr val="000000"/>
              </a:buClr>
              <a:buSzPts val="2500"/>
              <a:buFont typeface="Arial"/>
              <a:buChar char="⚬"/>
            </a:pPr>
            <a:r>
              <a:rPr b="0" i="0" lang="en-US" sz="2500" u="none" cap="none" strike="noStrike">
                <a:solidFill>
                  <a:srgbClr val="000000"/>
                </a:solidFill>
                <a:latin typeface="Cambria"/>
                <a:ea typeface="Cambria"/>
                <a:cs typeface="Cambria"/>
                <a:sym typeface="Cambria"/>
              </a:rPr>
              <a:t>Machine Learning và AI: Áp dụng machine learning và AI để phát hiện và ngăn chặn các hành vi bất thường hoặc tiềm ẩn nguy cơ trong mạng không dây. Điều này có thể giúp cải thiện khả năng bảo mật tổng thể của mạng.</a:t>
            </a:r>
            <a:endParaRPr/>
          </a:p>
          <a:p>
            <a:pPr indent="0" lvl="0" marL="0" marR="0" rtl="0" algn="just">
              <a:lnSpc>
                <a:spcPct val="111000"/>
              </a:lnSpc>
              <a:spcBef>
                <a:spcPts val="0"/>
              </a:spcBef>
              <a:spcAft>
                <a:spcPts val="0"/>
              </a:spcAft>
              <a:buNone/>
            </a:pPr>
            <a:r>
              <a:rPr b="0" i="0" lang="en-US" sz="2500" u="none" cap="none" strike="noStrike">
                <a:solidFill>
                  <a:srgbClr val="000000"/>
                </a:solidFill>
                <a:latin typeface="Cambria"/>
                <a:ea typeface="Cambria"/>
                <a:cs typeface="Cambria"/>
                <a:sym typeface="Cambria"/>
              </a:rPr>
              <a:t>Khả năng ứng dụng và mở rộng giải pháp trong các môi trường khác</a:t>
            </a:r>
            <a:endParaRPr/>
          </a:p>
          <a:p>
            <a:pPr indent="-269892" lvl="1" marL="539785" marR="0" rtl="0" algn="just">
              <a:lnSpc>
                <a:spcPct val="111000"/>
              </a:lnSpc>
              <a:spcBef>
                <a:spcPts val="0"/>
              </a:spcBef>
              <a:spcAft>
                <a:spcPts val="0"/>
              </a:spcAft>
              <a:buClr>
                <a:srgbClr val="000000"/>
              </a:buClr>
              <a:buSzPts val="2500"/>
              <a:buFont typeface="Cambria"/>
              <a:buAutoNum type="arabicPeriod"/>
            </a:pPr>
            <a:r>
              <a:rPr b="0" i="0" lang="en-US" sz="2500" u="none" cap="none" strike="noStrike">
                <a:solidFill>
                  <a:srgbClr val="000000"/>
                </a:solidFill>
                <a:latin typeface="Cambria"/>
                <a:ea typeface="Cambria"/>
                <a:cs typeface="Cambria"/>
                <a:sym typeface="Cambria"/>
              </a:rPr>
              <a:t>Doanh nghiệp lớn với nhiều chi nhánh</a:t>
            </a:r>
            <a:endParaRPr/>
          </a:p>
          <a:p>
            <a:pPr indent="-359856" lvl="2" marL="1079570" marR="0" rtl="0" algn="just">
              <a:lnSpc>
                <a:spcPct val="111000"/>
              </a:lnSpc>
              <a:spcBef>
                <a:spcPts val="0"/>
              </a:spcBef>
              <a:spcAft>
                <a:spcPts val="0"/>
              </a:spcAft>
              <a:buClr>
                <a:srgbClr val="000000"/>
              </a:buClr>
              <a:buSzPts val="2500"/>
              <a:buFont typeface="Arial"/>
              <a:buChar char="⚬"/>
            </a:pPr>
            <a:r>
              <a:rPr b="0" i="0" lang="en-US" sz="2500" u="none" cap="none" strike="noStrike">
                <a:solidFill>
                  <a:srgbClr val="000000"/>
                </a:solidFill>
                <a:latin typeface="Cambria"/>
                <a:ea typeface="Cambria"/>
                <a:cs typeface="Cambria"/>
                <a:sym typeface="Cambria"/>
              </a:rPr>
              <a:t>Mô hình phân tán: Áp dụng các mô hình phân tán với các máy chủ RADIUS tại mỗi chi nhánh, nhưng vẫn duy trì một cơ sở dữ liệu LDAP tập trung để quản lý xác thực. Điều này giúp cải thiện hiệu suất và đảm bảo tính khả dụng cao khi có sự cố mạng WAN​​.</a:t>
            </a:r>
            <a:endParaRPr/>
          </a:p>
          <a:p>
            <a:pPr indent="-359856" lvl="2" marL="1079570" marR="0" rtl="0" algn="just">
              <a:lnSpc>
                <a:spcPct val="111000"/>
              </a:lnSpc>
              <a:spcBef>
                <a:spcPts val="0"/>
              </a:spcBef>
              <a:spcAft>
                <a:spcPts val="0"/>
              </a:spcAft>
              <a:buClr>
                <a:srgbClr val="000000"/>
              </a:buClr>
              <a:buSzPts val="2500"/>
              <a:buFont typeface="Arial"/>
              <a:buChar char="⚬"/>
            </a:pPr>
            <a:r>
              <a:rPr b="0" i="0" lang="en-US" sz="2500" u="none" cap="none" strike="noStrike">
                <a:solidFill>
                  <a:srgbClr val="000000"/>
                </a:solidFill>
                <a:latin typeface="Cambria"/>
                <a:ea typeface="Cambria"/>
                <a:cs typeface="Cambria"/>
                <a:sym typeface="Cambria"/>
              </a:rPr>
              <a:t>Caching: Sử dụng cơ chế caching của RADIUS để lưu trữ tạm thời thông tin xác thực, giúp người dùng vẫn có thể truy cập mạng ngay cả khi kết nối WAN gặp sự cố​​.</a:t>
            </a:r>
            <a:endParaRPr/>
          </a:p>
          <a:p>
            <a:pPr indent="0" lvl="0" marL="0" marR="0" rtl="0" algn="just">
              <a:lnSpc>
                <a:spcPct val="111000"/>
              </a:lnSpc>
              <a:spcBef>
                <a:spcPts val="0"/>
              </a:spcBef>
              <a:spcAft>
                <a:spcPts val="0"/>
              </a:spcAft>
              <a:buNone/>
            </a:pPr>
            <a:r>
              <a:t/>
            </a:r>
            <a:endParaRPr b="0" i="0" sz="2500" u="none" cap="none" strike="noStrike">
              <a:solidFill>
                <a:srgbClr val="000000"/>
              </a:solidFill>
              <a:latin typeface="Cambria"/>
              <a:ea typeface="Cambria"/>
              <a:cs typeface="Cambria"/>
              <a:sym typeface="Cambria"/>
            </a:endParaRPr>
          </a:p>
        </p:txBody>
      </p:sp>
      <p:sp>
        <p:nvSpPr>
          <p:cNvPr id="838" name="Google Shape;838;p26"/>
          <p:cNvSpPr txBox="1"/>
          <p:nvPr/>
        </p:nvSpPr>
        <p:spPr>
          <a:xfrm>
            <a:off x="609495" y="736600"/>
            <a:ext cx="12721266" cy="66992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5000" u="none" cap="none" strike="noStrike">
                <a:solidFill>
                  <a:srgbClr val="227C9D"/>
                </a:solidFill>
                <a:latin typeface="Arial"/>
                <a:ea typeface="Arial"/>
                <a:cs typeface="Arial"/>
                <a:sym typeface="Arial"/>
              </a:rPr>
              <a:t>HƯỚNG PHÁT TRIỂN TRONG TƯƠNG LAI</a:t>
            </a:r>
            <a:endParaRPr/>
          </a:p>
        </p:txBody>
      </p:sp>
      <p:sp>
        <p:nvSpPr>
          <p:cNvPr id="839" name="Google Shape;839;p26"/>
          <p:cNvSpPr txBox="1"/>
          <p:nvPr/>
        </p:nvSpPr>
        <p:spPr>
          <a:xfrm>
            <a:off x="17178425" y="9458176"/>
            <a:ext cx="323525" cy="340616"/>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0" i="0" lang="en-US" sz="2300" u="none" cap="none" strike="noStrike">
                <a:solidFill>
                  <a:srgbClr val="000000"/>
                </a:solidFill>
                <a:latin typeface="Cambria"/>
                <a:ea typeface="Cambria"/>
                <a:cs typeface="Cambria"/>
                <a:sym typeface="Cambria"/>
              </a:rPr>
              <a:t>26</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27"/>
          <p:cNvSpPr txBox="1"/>
          <p:nvPr/>
        </p:nvSpPr>
        <p:spPr>
          <a:xfrm>
            <a:off x="1678105" y="1693817"/>
            <a:ext cx="4404295" cy="1435227"/>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b="0" i="0" lang="en-US" sz="5600" u="none" cap="none" strike="noStrike">
                <a:solidFill>
                  <a:srgbClr val="FE6D73"/>
                </a:solidFill>
                <a:latin typeface="Arial"/>
                <a:ea typeface="Arial"/>
                <a:cs typeface="Arial"/>
                <a:sym typeface="Arial"/>
              </a:rPr>
              <a:t>TÀI LIỆU THAM KHẢO</a:t>
            </a:r>
            <a:endParaRPr/>
          </a:p>
        </p:txBody>
      </p:sp>
      <p:sp>
        <p:nvSpPr>
          <p:cNvPr id="845" name="Google Shape;845;p27"/>
          <p:cNvSpPr/>
          <p:nvPr/>
        </p:nvSpPr>
        <p:spPr>
          <a:xfrm rot="10800000">
            <a:off x="9525" y="5913664"/>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846" name="Google Shape;846;p27"/>
          <p:cNvSpPr/>
          <p:nvPr/>
        </p:nvSpPr>
        <p:spPr>
          <a:xfrm>
            <a:off x="1083809" y="5942239"/>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847" name="Google Shape;847;p27"/>
          <p:cNvSpPr/>
          <p:nvPr/>
        </p:nvSpPr>
        <p:spPr>
          <a:xfrm>
            <a:off x="0" y="7026048"/>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848" name="Google Shape;848;p27"/>
          <p:cNvSpPr/>
          <p:nvPr/>
        </p:nvSpPr>
        <p:spPr>
          <a:xfrm rot="10800000">
            <a:off x="0" y="8109857"/>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849" name="Google Shape;849;p27"/>
          <p:cNvSpPr/>
          <p:nvPr/>
        </p:nvSpPr>
        <p:spPr>
          <a:xfrm rot="-5400000">
            <a:off x="1083809" y="8109857"/>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850" name="Google Shape;850;p27"/>
          <p:cNvSpPr/>
          <p:nvPr/>
        </p:nvSpPr>
        <p:spPr>
          <a:xfrm rot="10800000">
            <a:off x="1083809" y="9193666"/>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851" name="Google Shape;851;p27"/>
          <p:cNvSpPr/>
          <p:nvPr/>
        </p:nvSpPr>
        <p:spPr>
          <a:xfrm rot="10800000">
            <a:off x="3321750" y="8119382"/>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852" name="Google Shape;852;p27"/>
          <p:cNvSpPr/>
          <p:nvPr/>
        </p:nvSpPr>
        <p:spPr>
          <a:xfrm>
            <a:off x="3321750" y="7035573"/>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853" name="Google Shape;853;p27"/>
          <p:cNvSpPr/>
          <p:nvPr/>
        </p:nvSpPr>
        <p:spPr>
          <a:xfrm rot="5400000">
            <a:off x="4405559" y="8119382"/>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854" name="Google Shape;854;p27"/>
          <p:cNvSpPr/>
          <p:nvPr/>
        </p:nvSpPr>
        <p:spPr>
          <a:xfrm>
            <a:off x="2237941" y="9203191"/>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855" name="Google Shape;855;p27"/>
          <p:cNvSpPr/>
          <p:nvPr/>
        </p:nvSpPr>
        <p:spPr>
          <a:xfrm>
            <a:off x="3321750" y="9203191"/>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856" name="Google Shape;856;p27"/>
          <p:cNvSpPr/>
          <p:nvPr/>
        </p:nvSpPr>
        <p:spPr>
          <a:xfrm rot="5400000">
            <a:off x="0" y="9193666"/>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grpSp>
        <p:nvGrpSpPr>
          <p:cNvPr id="857" name="Google Shape;857;p27"/>
          <p:cNvGrpSpPr/>
          <p:nvPr/>
        </p:nvGrpSpPr>
        <p:grpSpPr>
          <a:xfrm>
            <a:off x="13133734" y="5475036"/>
            <a:ext cx="8837380" cy="8845601"/>
            <a:chOff x="13508" y="0"/>
            <a:chExt cx="11783172" cy="11794135"/>
          </a:xfrm>
        </p:grpSpPr>
        <p:grpSp>
          <p:nvGrpSpPr>
            <p:cNvPr id="858" name="Google Shape;858;p27"/>
            <p:cNvGrpSpPr/>
            <p:nvPr/>
          </p:nvGrpSpPr>
          <p:grpSpPr>
            <a:xfrm rot="2700000">
              <a:off x="1676828" y="2799524"/>
              <a:ext cx="9887197" cy="4753460"/>
              <a:chOff x="0" y="0"/>
              <a:chExt cx="660400" cy="317500"/>
            </a:xfrm>
          </p:grpSpPr>
          <p:sp>
            <p:nvSpPr>
              <p:cNvPr id="859" name="Google Shape;859;p27"/>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7"/>
              <p:cNvSpPr txBox="1"/>
              <p:nvPr/>
            </p:nvSpPr>
            <p:spPr>
              <a:xfrm>
                <a:off x="0" y="146050"/>
                <a:ext cx="660400" cy="171450"/>
              </a:xfrm>
              <a:prstGeom prst="rect">
                <a:avLst/>
              </a:prstGeom>
              <a:noFill/>
              <a:ln>
                <a:noFill/>
              </a:ln>
            </p:spPr>
            <p:txBody>
              <a:bodyPr anchorCtr="0" anchor="ctr" bIns="50800" lIns="50800" spcFirstLastPara="1" rIns="50800" wrap="square" tIns="50800">
                <a:noAutofit/>
              </a:bodyPr>
              <a:lstStyle/>
              <a:p>
                <a:pPr indent="0" lvl="0" marL="0" marR="0" rtl="0" algn="ctr">
                  <a:lnSpc>
                    <a:spcPct val="141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861" name="Google Shape;861;p27"/>
            <p:cNvCxnSpPr/>
            <p:nvPr/>
          </p:nvCxnSpPr>
          <p:spPr>
            <a:xfrm>
              <a:off x="1060010" y="3892256"/>
              <a:ext cx="6913622" cy="6843603"/>
            </a:xfrm>
            <a:prstGeom prst="straightConnector1">
              <a:avLst/>
            </a:prstGeom>
            <a:noFill/>
            <a:ln cap="flat" cmpd="sng" w="38100">
              <a:solidFill>
                <a:srgbClr val="8CA9AD"/>
              </a:solidFill>
              <a:prstDash val="solid"/>
              <a:round/>
              <a:headEnd len="sm" w="sm" type="none"/>
              <a:tailEnd len="sm" w="sm" type="none"/>
            </a:ln>
          </p:spPr>
        </p:cxnSp>
        <p:cxnSp>
          <p:nvCxnSpPr>
            <p:cNvPr id="862" name="Google Shape;862;p27"/>
            <p:cNvCxnSpPr/>
            <p:nvPr/>
          </p:nvCxnSpPr>
          <p:spPr>
            <a:xfrm>
              <a:off x="774748" y="4309159"/>
              <a:ext cx="6718471" cy="6718471"/>
            </a:xfrm>
            <a:prstGeom prst="straightConnector1">
              <a:avLst/>
            </a:prstGeom>
            <a:noFill/>
            <a:ln cap="flat" cmpd="sng" w="38100">
              <a:solidFill>
                <a:srgbClr val="8CA9AD"/>
              </a:solidFill>
              <a:prstDash val="solid"/>
              <a:round/>
              <a:headEnd len="sm" w="sm" type="none"/>
              <a:tailEnd len="sm" w="sm" type="none"/>
            </a:ln>
          </p:spPr>
        </p:cxnSp>
        <p:cxnSp>
          <p:nvCxnSpPr>
            <p:cNvPr id="863" name="Google Shape;863;p27"/>
            <p:cNvCxnSpPr/>
            <p:nvPr/>
          </p:nvCxnSpPr>
          <p:spPr>
            <a:xfrm>
              <a:off x="535279" y="4787119"/>
              <a:ext cx="6489522" cy="6489522"/>
            </a:xfrm>
            <a:prstGeom prst="straightConnector1">
              <a:avLst/>
            </a:prstGeom>
            <a:noFill/>
            <a:ln cap="flat" cmpd="sng" w="38100">
              <a:solidFill>
                <a:srgbClr val="8CA9AD"/>
              </a:solidFill>
              <a:prstDash val="solid"/>
              <a:round/>
              <a:headEnd len="sm" w="sm" type="none"/>
              <a:tailEnd len="sm" w="sm" type="none"/>
            </a:ln>
          </p:spPr>
        </p:cxnSp>
        <p:cxnSp>
          <p:nvCxnSpPr>
            <p:cNvPr id="864" name="Google Shape;864;p27"/>
            <p:cNvCxnSpPr/>
            <p:nvPr/>
          </p:nvCxnSpPr>
          <p:spPr>
            <a:xfrm>
              <a:off x="366406" y="5302142"/>
              <a:ext cx="6254021" cy="6254021"/>
            </a:xfrm>
            <a:prstGeom prst="straightConnector1">
              <a:avLst/>
            </a:prstGeom>
            <a:noFill/>
            <a:ln cap="flat" cmpd="sng" w="38100">
              <a:solidFill>
                <a:srgbClr val="8CA9AD"/>
              </a:solidFill>
              <a:prstDash val="solid"/>
              <a:round/>
              <a:headEnd len="sm" w="sm" type="none"/>
              <a:tailEnd len="sm" w="sm" type="none"/>
            </a:ln>
          </p:spPr>
        </p:cxnSp>
        <p:cxnSp>
          <p:nvCxnSpPr>
            <p:cNvPr id="865" name="Google Shape;865;p27"/>
            <p:cNvCxnSpPr/>
            <p:nvPr/>
          </p:nvCxnSpPr>
          <p:spPr>
            <a:xfrm>
              <a:off x="174601" y="5888378"/>
              <a:ext cx="5796899" cy="5796899"/>
            </a:xfrm>
            <a:prstGeom prst="straightConnector1">
              <a:avLst/>
            </a:prstGeom>
            <a:noFill/>
            <a:ln cap="flat" cmpd="sng" w="38100">
              <a:solidFill>
                <a:srgbClr val="8CA9AD"/>
              </a:solidFill>
              <a:prstDash val="solid"/>
              <a:round/>
              <a:headEnd len="sm" w="sm" type="none"/>
              <a:tailEnd len="sm" w="sm" type="none"/>
            </a:ln>
          </p:spPr>
        </p:cxnSp>
        <p:cxnSp>
          <p:nvCxnSpPr>
            <p:cNvPr id="866" name="Google Shape;866;p27"/>
            <p:cNvCxnSpPr/>
            <p:nvPr/>
          </p:nvCxnSpPr>
          <p:spPr>
            <a:xfrm>
              <a:off x="13508" y="6480010"/>
              <a:ext cx="5284799" cy="5314125"/>
            </a:xfrm>
            <a:prstGeom prst="straightConnector1">
              <a:avLst/>
            </a:prstGeom>
            <a:noFill/>
            <a:ln cap="flat" cmpd="sng" w="38100">
              <a:solidFill>
                <a:srgbClr val="8CA9AD"/>
              </a:solidFill>
              <a:prstDash val="solid"/>
              <a:round/>
              <a:headEnd len="sm" w="sm" type="none"/>
              <a:tailEnd len="sm" w="sm" type="none"/>
            </a:ln>
          </p:spPr>
        </p:cxnSp>
        <p:cxnSp>
          <p:nvCxnSpPr>
            <p:cNvPr id="867" name="Google Shape;867;p27"/>
            <p:cNvCxnSpPr/>
            <p:nvPr/>
          </p:nvCxnSpPr>
          <p:spPr>
            <a:xfrm>
              <a:off x="47865" y="7228854"/>
              <a:ext cx="4503313" cy="4480077"/>
            </a:xfrm>
            <a:prstGeom prst="straightConnector1">
              <a:avLst/>
            </a:prstGeom>
            <a:noFill/>
            <a:ln cap="flat" cmpd="sng" w="38100">
              <a:solidFill>
                <a:srgbClr val="8CA9AD"/>
              </a:solidFill>
              <a:prstDash val="solid"/>
              <a:round/>
              <a:headEnd len="sm" w="sm" type="none"/>
              <a:tailEnd len="sm" w="sm" type="none"/>
            </a:ln>
          </p:spPr>
        </p:cxnSp>
        <p:cxnSp>
          <p:nvCxnSpPr>
            <p:cNvPr id="868" name="Google Shape;868;p27"/>
            <p:cNvCxnSpPr/>
            <p:nvPr/>
          </p:nvCxnSpPr>
          <p:spPr>
            <a:xfrm>
              <a:off x="165620" y="8131631"/>
              <a:ext cx="3504797" cy="3562626"/>
            </a:xfrm>
            <a:prstGeom prst="straightConnector1">
              <a:avLst/>
            </a:prstGeom>
            <a:noFill/>
            <a:ln cap="flat" cmpd="sng" w="38100">
              <a:solidFill>
                <a:srgbClr val="8CA9AD"/>
              </a:solidFill>
              <a:prstDash val="solid"/>
              <a:round/>
              <a:headEnd len="sm" w="sm" type="none"/>
              <a:tailEnd len="sm" w="sm" type="none"/>
            </a:ln>
          </p:spPr>
        </p:cxnSp>
        <p:cxnSp>
          <p:nvCxnSpPr>
            <p:cNvPr id="869" name="Google Shape;869;p27"/>
            <p:cNvCxnSpPr/>
            <p:nvPr/>
          </p:nvCxnSpPr>
          <p:spPr>
            <a:xfrm>
              <a:off x="676661" y="9346264"/>
              <a:ext cx="1790115" cy="1790115"/>
            </a:xfrm>
            <a:prstGeom prst="straightConnector1">
              <a:avLst/>
            </a:prstGeom>
            <a:noFill/>
            <a:ln cap="flat" cmpd="sng" w="38100">
              <a:solidFill>
                <a:srgbClr val="8CA9AD"/>
              </a:solidFill>
              <a:prstDash val="solid"/>
              <a:round/>
              <a:headEnd len="sm" w="sm" type="none"/>
              <a:tailEnd len="sm" w="sm" type="none"/>
            </a:ln>
          </p:spPr>
        </p:cxnSp>
      </p:grpSp>
      <p:pic>
        <p:nvPicPr>
          <p:cNvPr id="870" name="Google Shape;870;p27">
            <a:hlinkClick r:id="rId7"/>
          </p:cNvPr>
          <p:cNvPicPr preferRelativeResize="0"/>
          <p:nvPr/>
        </p:nvPicPr>
        <p:blipFill rotWithShape="1">
          <a:blip r:embed="rId8">
            <a:alphaModFix/>
          </a:blip>
          <a:srcRect b="0" l="0" r="0" t="0"/>
          <a:stretch/>
        </p:blipFill>
        <p:spPr>
          <a:xfrm>
            <a:off x="6855373" y="218107"/>
            <a:ext cx="7612217" cy="4281872"/>
          </a:xfrm>
          <a:prstGeom prst="rect">
            <a:avLst/>
          </a:prstGeom>
          <a:noFill/>
          <a:ln>
            <a:noFill/>
          </a:ln>
        </p:spPr>
      </p:pic>
      <p:pic>
        <p:nvPicPr>
          <p:cNvPr id="871" name="Google Shape;871;p27"/>
          <p:cNvPicPr preferRelativeResize="0"/>
          <p:nvPr/>
        </p:nvPicPr>
        <p:blipFill rotWithShape="1">
          <a:blip r:embed="rId8">
            <a:alphaModFix/>
          </a:blip>
          <a:srcRect b="0" l="0" r="0" t="0"/>
          <a:stretch/>
        </p:blipFill>
        <p:spPr>
          <a:xfrm>
            <a:off x="6855373" y="5427017"/>
            <a:ext cx="7612217" cy="4281872"/>
          </a:xfrm>
          <a:prstGeom prst="rect">
            <a:avLst/>
          </a:prstGeom>
          <a:noFill/>
          <a:ln>
            <a:noFill/>
          </a:ln>
        </p:spPr>
      </p:pic>
      <p:sp>
        <p:nvSpPr>
          <p:cNvPr id="872" name="Google Shape;872;p27"/>
          <p:cNvSpPr txBox="1"/>
          <p:nvPr/>
        </p:nvSpPr>
        <p:spPr>
          <a:xfrm>
            <a:off x="17178425" y="9458176"/>
            <a:ext cx="323525" cy="340616"/>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0" i="0" lang="en-US" sz="2300" u="none" cap="none" strike="noStrike">
                <a:solidFill>
                  <a:srgbClr val="000000"/>
                </a:solidFill>
                <a:latin typeface="Cambria"/>
                <a:ea typeface="Cambria"/>
                <a:cs typeface="Cambria"/>
                <a:sym typeface="Cambria"/>
              </a:rPr>
              <a:t>27</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28"/>
          <p:cNvSpPr txBox="1"/>
          <p:nvPr/>
        </p:nvSpPr>
        <p:spPr>
          <a:xfrm>
            <a:off x="1678105" y="1693817"/>
            <a:ext cx="4404295" cy="1435227"/>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b="0" i="0" lang="en-US" sz="5600" u="none" cap="none" strike="noStrike">
                <a:solidFill>
                  <a:srgbClr val="FE6D73"/>
                </a:solidFill>
                <a:latin typeface="Arial"/>
                <a:ea typeface="Arial"/>
                <a:cs typeface="Arial"/>
                <a:sym typeface="Arial"/>
              </a:rPr>
              <a:t>TÀI LIỆU THAM KHẢO</a:t>
            </a:r>
            <a:endParaRPr/>
          </a:p>
        </p:txBody>
      </p:sp>
      <p:sp>
        <p:nvSpPr>
          <p:cNvPr id="878" name="Google Shape;878;p28"/>
          <p:cNvSpPr/>
          <p:nvPr/>
        </p:nvSpPr>
        <p:spPr>
          <a:xfrm rot="10800000">
            <a:off x="9525" y="5913664"/>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879" name="Google Shape;879;p28"/>
          <p:cNvSpPr/>
          <p:nvPr/>
        </p:nvSpPr>
        <p:spPr>
          <a:xfrm>
            <a:off x="1083809" y="5942239"/>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880" name="Google Shape;880;p28"/>
          <p:cNvSpPr/>
          <p:nvPr/>
        </p:nvSpPr>
        <p:spPr>
          <a:xfrm>
            <a:off x="0" y="7026048"/>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881" name="Google Shape;881;p28"/>
          <p:cNvSpPr/>
          <p:nvPr/>
        </p:nvSpPr>
        <p:spPr>
          <a:xfrm rot="10800000">
            <a:off x="0" y="8109857"/>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882" name="Google Shape;882;p28"/>
          <p:cNvSpPr/>
          <p:nvPr/>
        </p:nvSpPr>
        <p:spPr>
          <a:xfrm rot="-5400000">
            <a:off x="1083809" y="8109857"/>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883" name="Google Shape;883;p28"/>
          <p:cNvSpPr/>
          <p:nvPr/>
        </p:nvSpPr>
        <p:spPr>
          <a:xfrm rot="10800000">
            <a:off x="1083809" y="9193666"/>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884" name="Google Shape;884;p28"/>
          <p:cNvSpPr/>
          <p:nvPr/>
        </p:nvSpPr>
        <p:spPr>
          <a:xfrm rot="10800000">
            <a:off x="3321750" y="8119382"/>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885" name="Google Shape;885;p28"/>
          <p:cNvSpPr/>
          <p:nvPr/>
        </p:nvSpPr>
        <p:spPr>
          <a:xfrm>
            <a:off x="3321750" y="7035573"/>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886" name="Google Shape;886;p28"/>
          <p:cNvSpPr/>
          <p:nvPr/>
        </p:nvSpPr>
        <p:spPr>
          <a:xfrm rot="5400000">
            <a:off x="4405559" y="8119382"/>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887" name="Google Shape;887;p28"/>
          <p:cNvSpPr/>
          <p:nvPr/>
        </p:nvSpPr>
        <p:spPr>
          <a:xfrm>
            <a:off x="2237941" y="9203191"/>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888" name="Google Shape;888;p28"/>
          <p:cNvSpPr/>
          <p:nvPr/>
        </p:nvSpPr>
        <p:spPr>
          <a:xfrm>
            <a:off x="3321750" y="9203191"/>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889" name="Google Shape;889;p28"/>
          <p:cNvSpPr/>
          <p:nvPr/>
        </p:nvSpPr>
        <p:spPr>
          <a:xfrm rot="5400000">
            <a:off x="0" y="9193666"/>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grpSp>
        <p:nvGrpSpPr>
          <p:cNvPr id="890" name="Google Shape;890;p28"/>
          <p:cNvGrpSpPr/>
          <p:nvPr/>
        </p:nvGrpSpPr>
        <p:grpSpPr>
          <a:xfrm>
            <a:off x="13133734" y="5475036"/>
            <a:ext cx="8837380" cy="8845601"/>
            <a:chOff x="13508" y="0"/>
            <a:chExt cx="11783172" cy="11794135"/>
          </a:xfrm>
        </p:grpSpPr>
        <p:grpSp>
          <p:nvGrpSpPr>
            <p:cNvPr id="891" name="Google Shape;891;p28"/>
            <p:cNvGrpSpPr/>
            <p:nvPr/>
          </p:nvGrpSpPr>
          <p:grpSpPr>
            <a:xfrm rot="2700000">
              <a:off x="1676828" y="2799524"/>
              <a:ext cx="9887197" cy="4753460"/>
              <a:chOff x="0" y="0"/>
              <a:chExt cx="660400" cy="317500"/>
            </a:xfrm>
          </p:grpSpPr>
          <p:sp>
            <p:nvSpPr>
              <p:cNvPr id="892" name="Google Shape;892;p28"/>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8"/>
              <p:cNvSpPr txBox="1"/>
              <p:nvPr/>
            </p:nvSpPr>
            <p:spPr>
              <a:xfrm>
                <a:off x="0" y="146050"/>
                <a:ext cx="660400" cy="171450"/>
              </a:xfrm>
              <a:prstGeom prst="rect">
                <a:avLst/>
              </a:prstGeom>
              <a:noFill/>
              <a:ln>
                <a:noFill/>
              </a:ln>
            </p:spPr>
            <p:txBody>
              <a:bodyPr anchorCtr="0" anchor="ctr" bIns="50800" lIns="50800" spcFirstLastPara="1" rIns="50800" wrap="square" tIns="50800">
                <a:noAutofit/>
              </a:bodyPr>
              <a:lstStyle/>
              <a:p>
                <a:pPr indent="0" lvl="0" marL="0" marR="0" rtl="0" algn="ctr">
                  <a:lnSpc>
                    <a:spcPct val="141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894" name="Google Shape;894;p28"/>
            <p:cNvCxnSpPr/>
            <p:nvPr/>
          </p:nvCxnSpPr>
          <p:spPr>
            <a:xfrm>
              <a:off x="1060010" y="3892256"/>
              <a:ext cx="6913622" cy="6843603"/>
            </a:xfrm>
            <a:prstGeom prst="straightConnector1">
              <a:avLst/>
            </a:prstGeom>
            <a:noFill/>
            <a:ln cap="flat" cmpd="sng" w="38100">
              <a:solidFill>
                <a:srgbClr val="8CA9AD"/>
              </a:solidFill>
              <a:prstDash val="solid"/>
              <a:round/>
              <a:headEnd len="sm" w="sm" type="none"/>
              <a:tailEnd len="sm" w="sm" type="none"/>
            </a:ln>
          </p:spPr>
        </p:cxnSp>
        <p:cxnSp>
          <p:nvCxnSpPr>
            <p:cNvPr id="895" name="Google Shape;895;p28"/>
            <p:cNvCxnSpPr/>
            <p:nvPr/>
          </p:nvCxnSpPr>
          <p:spPr>
            <a:xfrm>
              <a:off x="774748" y="4309159"/>
              <a:ext cx="6718471" cy="6718471"/>
            </a:xfrm>
            <a:prstGeom prst="straightConnector1">
              <a:avLst/>
            </a:prstGeom>
            <a:noFill/>
            <a:ln cap="flat" cmpd="sng" w="38100">
              <a:solidFill>
                <a:srgbClr val="8CA9AD"/>
              </a:solidFill>
              <a:prstDash val="solid"/>
              <a:round/>
              <a:headEnd len="sm" w="sm" type="none"/>
              <a:tailEnd len="sm" w="sm" type="none"/>
            </a:ln>
          </p:spPr>
        </p:cxnSp>
        <p:cxnSp>
          <p:nvCxnSpPr>
            <p:cNvPr id="896" name="Google Shape;896;p28"/>
            <p:cNvCxnSpPr/>
            <p:nvPr/>
          </p:nvCxnSpPr>
          <p:spPr>
            <a:xfrm>
              <a:off x="535279" y="4787119"/>
              <a:ext cx="6489522" cy="6489522"/>
            </a:xfrm>
            <a:prstGeom prst="straightConnector1">
              <a:avLst/>
            </a:prstGeom>
            <a:noFill/>
            <a:ln cap="flat" cmpd="sng" w="38100">
              <a:solidFill>
                <a:srgbClr val="8CA9AD"/>
              </a:solidFill>
              <a:prstDash val="solid"/>
              <a:round/>
              <a:headEnd len="sm" w="sm" type="none"/>
              <a:tailEnd len="sm" w="sm" type="none"/>
            </a:ln>
          </p:spPr>
        </p:cxnSp>
        <p:cxnSp>
          <p:nvCxnSpPr>
            <p:cNvPr id="897" name="Google Shape;897;p28"/>
            <p:cNvCxnSpPr/>
            <p:nvPr/>
          </p:nvCxnSpPr>
          <p:spPr>
            <a:xfrm>
              <a:off x="366406" y="5302142"/>
              <a:ext cx="6254021" cy="6254021"/>
            </a:xfrm>
            <a:prstGeom prst="straightConnector1">
              <a:avLst/>
            </a:prstGeom>
            <a:noFill/>
            <a:ln cap="flat" cmpd="sng" w="38100">
              <a:solidFill>
                <a:srgbClr val="8CA9AD"/>
              </a:solidFill>
              <a:prstDash val="solid"/>
              <a:round/>
              <a:headEnd len="sm" w="sm" type="none"/>
              <a:tailEnd len="sm" w="sm" type="none"/>
            </a:ln>
          </p:spPr>
        </p:cxnSp>
        <p:cxnSp>
          <p:nvCxnSpPr>
            <p:cNvPr id="898" name="Google Shape;898;p28"/>
            <p:cNvCxnSpPr/>
            <p:nvPr/>
          </p:nvCxnSpPr>
          <p:spPr>
            <a:xfrm>
              <a:off x="174601" y="5888378"/>
              <a:ext cx="5796899" cy="5796899"/>
            </a:xfrm>
            <a:prstGeom prst="straightConnector1">
              <a:avLst/>
            </a:prstGeom>
            <a:noFill/>
            <a:ln cap="flat" cmpd="sng" w="38100">
              <a:solidFill>
                <a:srgbClr val="8CA9AD"/>
              </a:solidFill>
              <a:prstDash val="solid"/>
              <a:round/>
              <a:headEnd len="sm" w="sm" type="none"/>
              <a:tailEnd len="sm" w="sm" type="none"/>
            </a:ln>
          </p:spPr>
        </p:cxnSp>
        <p:cxnSp>
          <p:nvCxnSpPr>
            <p:cNvPr id="899" name="Google Shape;899;p28"/>
            <p:cNvCxnSpPr/>
            <p:nvPr/>
          </p:nvCxnSpPr>
          <p:spPr>
            <a:xfrm>
              <a:off x="13508" y="6480010"/>
              <a:ext cx="5284799" cy="5314125"/>
            </a:xfrm>
            <a:prstGeom prst="straightConnector1">
              <a:avLst/>
            </a:prstGeom>
            <a:noFill/>
            <a:ln cap="flat" cmpd="sng" w="38100">
              <a:solidFill>
                <a:srgbClr val="8CA9AD"/>
              </a:solidFill>
              <a:prstDash val="solid"/>
              <a:round/>
              <a:headEnd len="sm" w="sm" type="none"/>
              <a:tailEnd len="sm" w="sm" type="none"/>
            </a:ln>
          </p:spPr>
        </p:cxnSp>
        <p:cxnSp>
          <p:nvCxnSpPr>
            <p:cNvPr id="900" name="Google Shape;900;p28"/>
            <p:cNvCxnSpPr/>
            <p:nvPr/>
          </p:nvCxnSpPr>
          <p:spPr>
            <a:xfrm>
              <a:off x="47865" y="7228854"/>
              <a:ext cx="4503313" cy="4480077"/>
            </a:xfrm>
            <a:prstGeom prst="straightConnector1">
              <a:avLst/>
            </a:prstGeom>
            <a:noFill/>
            <a:ln cap="flat" cmpd="sng" w="38100">
              <a:solidFill>
                <a:srgbClr val="8CA9AD"/>
              </a:solidFill>
              <a:prstDash val="solid"/>
              <a:round/>
              <a:headEnd len="sm" w="sm" type="none"/>
              <a:tailEnd len="sm" w="sm" type="none"/>
            </a:ln>
          </p:spPr>
        </p:cxnSp>
        <p:cxnSp>
          <p:nvCxnSpPr>
            <p:cNvPr id="901" name="Google Shape;901;p28"/>
            <p:cNvCxnSpPr/>
            <p:nvPr/>
          </p:nvCxnSpPr>
          <p:spPr>
            <a:xfrm>
              <a:off x="165620" y="8131631"/>
              <a:ext cx="3504797" cy="3562626"/>
            </a:xfrm>
            <a:prstGeom prst="straightConnector1">
              <a:avLst/>
            </a:prstGeom>
            <a:noFill/>
            <a:ln cap="flat" cmpd="sng" w="38100">
              <a:solidFill>
                <a:srgbClr val="8CA9AD"/>
              </a:solidFill>
              <a:prstDash val="solid"/>
              <a:round/>
              <a:headEnd len="sm" w="sm" type="none"/>
              <a:tailEnd len="sm" w="sm" type="none"/>
            </a:ln>
          </p:spPr>
        </p:cxnSp>
        <p:cxnSp>
          <p:nvCxnSpPr>
            <p:cNvPr id="902" name="Google Shape;902;p28"/>
            <p:cNvCxnSpPr/>
            <p:nvPr/>
          </p:nvCxnSpPr>
          <p:spPr>
            <a:xfrm>
              <a:off x="676661" y="9346264"/>
              <a:ext cx="1790115" cy="1790115"/>
            </a:xfrm>
            <a:prstGeom prst="straightConnector1">
              <a:avLst/>
            </a:prstGeom>
            <a:noFill/>
            <a:ln cap="flat" cmpd="sng" w="38100">
              <a:solidFill>
                <a:srgbClr val="8CA9AD"/>
              </a:solidFill>
              <a:prstDash val="solid"/>
              <a:round/>
              <a:headEnd len="sm" w="sm" type="none"/>
              <a:tailEnd len="sm" w="sm" type="none"/>
            </a:ln>
          </p:spPr>
        </p:cxnSp>
      </p:grpSp>
      <p:pic>
        <p:nvPicPr>
          <p:cNvPr id="903" name="Google Shape;903;p28"/>
          <p:cNvPicPr preferRelativeResize="0"/>
          <p:nvPr/>
        </p:nvPicPr>
        <p:blipFill rotWithShape="1">
          <a:blip r:embed="rId7">
            <a:alphaModFix/>
          </a:blip>
          <a:srcRect b="0" l="0" r="0" t="0"/>
          <a:stretch/>
        </p:blipFill>
        <p:spPr>
          <a:xfrm>
            <a:off x="6855373" y="423704"/>
            <a:ext cx="7612217" cy="4281872"/>
          </a:xfrm>
          <a:prstGeom prst="rect">
            <a:avLst/>
          </a:prstGeom>
          <a:noFill/>
          <a:ln>
            <a:noFill/>
          </a:ln>
        </p:spPr>
      </p:pic>
      <p:pic>
        <p:nvPicPr>
          <p:cNvPr id="904" name="Google Shape;904;p28"/>
          <p:cNvPicPr preferRelativeResize="0"/>
          <p:nvPr/>
        </p:nvPicPr>
        <p:blipFill rotWithShape="1">
          <a:blip r:embed="rId7">
            <a:alphaModFix/>
          </a:blip>
          <a:srcRect b="0" l="0" r="0" t="0"/>
          <a:stretch/>
        </p:blipFill>
        <p:spPr>
          <a:xfrm>
            <a:off x="6855373" y="5425450"/>
            <a:ext cx="7612217" cy="3832850"/>
          </a:xfrm>
          <a:prstGeom prst="rect">
            <a:avLst/>
          </a:prstGeom>
          <a:noFill/>
          <a:ln>
            <a:noFill/>
          </a:ln>
        </p:spPr>
      </p:pic>
      <p:sp>
        <p:nvSpPr>
          <p:cNvPr id="905" name="Google Shape;905;p28"/>
          <p:cNvSpPr txBox="1"/>
          <p:nvPr/>
        </p:nvSpPr>
        <p:spPr>
          <a:xfrm>
            <a:off x="17178425" y="9458176"/>
            <a:ext cx="323525" cy="340616"/>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0" i="0" lang="en-US" sz="2300" u="none" cap="none" strike="noStrike">
                <a:solidFill>
                  <a:srgbClr val="000000"/>
                </a:solidFill>
                <a:latin typeface="Cambria"/>
                <a:ea typeface="Cambria"/>
                <a:cs typeface="Cambria"/>
                <a:sym typeface="Cambria"/>
              </a:rPr>
              <a:t>28</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grpSp>
        <p:nvGrpSpPr>
          <p:cNvPr id="910" name="Google Shape;910;p29"/>
          <p:cNvGrpSpPr/>
          <p:nvPr/>
        </p:nvGrpSpPr>
        <p:grpSpPr>
          <a:xfrm>
            <a:off x="13133734" y="5475036"/>
            <a:ext cx="8837380" cy="8845601"/>
            <a:chOff x="13508" y="0"/>
            <a:chExt cx="11783172" cy="11794135"/>
          </a:xfrm>
        </p:grpSpPr>
        <p:grpSp>
          <p:nvGrpSpPr>
            <p:cNvPr id="911" name="Google Shape;911;p29"/>
            <p:cNvGrpSpPr/>
            <p:nvPr/>
          </p:nvGrpSpPr>
          <p:grpSpPr>
            <a:xfrm rot="2700000">
              <a:off x="1676828" y="2799524"/>
              <a:ext cx="9887197" cy="4753460"/>
              <a:chOff x="0" y="0"/>
              <a:chExt cx="660400" cy="317500"/>
            </a:xfrm>
          </p:grpSpPr>
          <p:sp>
            <p:nvSpPr>
              <p:cNvPr id="912" name="Google Shape;912;p29"/>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9"/>
              <p:cNvSpPr txBox="1"/>
              <p:nvPr/>
            </p:nvSpPr>
            <p:spPr>
              <a:xfrm>
                <a:off x="0" y="146050"/>
                <a:ext cx="660400" cy="171450"/>
              </a:xfrm>
              <a:prstGeom prst="rect">
                <a:avLst/>
              </a:prstGeom>
              <a:noFill/>
              <a:ln>
                <a:noFill/>
              </a:ln>
            </p:spPr>
            <p:txBody>
              <a:bodyPr anchorCtr="0" anchor="ctr" bIns="50800" lIns="50800" spcFirstLastPara="1" rIns="50800" wrap="square" tIns="50800">
                <a:noAutofit/>
              </a:bodyPr>
              <a:lstStyle/>
              <a:p>
                <a:pPr indent="0" lvl="0" marL="0" marR="0" rtl="0" algn="ctr">
                  <a:lnSpc>
                    <a:spcPct val="141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914" name="Google Shape;914;p29"/>
            <p:cNvCxnSpPr/>
            <p:nvPr/>
          </p:nvCxnSpPr>
          <p:spPr>
            <a:xfrm>
              <a:off x="1060010" y="3892256"/>
              <a:ext cx="6913622" cy="6843603"/>
            </a:xfrm>
            <a:prstGeom prst="straightConnector1">
              <a:avLst/>
            </a:prstGeom>
            <a:noFill/>
            <a:ln cap="flat" cmpd="sng" w="38100">
              <a:solidFill>
                <a:srgbClr val="8CA9AD"/>
              </a:solidFill>
              <a:prstDash val="solid"/>
              <a:round/>
              <a:headEnd len="sm" w="sm" type="none"/>
              <a:tailEnd len="sm" w="sm" type="none"/>
            </a:ln>
          </p:spPr>
        </p:cxnSp>
        <p:cxnSp>
          <p:nvCxnSpPr>
            <p:cNvPr id="915" name="Google Shape;915;p29"/>
            <p:cNvCxnSpPr/>
            <p:nvPr/>
          </p:nvCxnSpPr>
          <p:spPr>
            <a:xfrm>
              <a:off x="774748" y="4309159"/>
              <a:ext cx="6718471" cy="6718471"/>
            </a:xfrm>
            <a:prstGeom prst="straightConnector1">
              <a:avLst/>
            </a:prstGeom>
            <a:noFill/>
            <a:ln cap="flat" cmpd="sng" w="38100">
              <a:solidFill>
                <a:srgbClr val="8CA9AD"/>
              </a:solidFill>
              <a:prstDash val="solid"/>
              <a:round/>
              <a:headEnd len="sm" w="sm" type="none"/>
              <a:tailEnd len="sm" w="sm" type="none"/>
            </a:ln>
          </p:spPr>
        </p:cxnSp>
        <p:cxnSp>
          <p:nvCxnSpPr>
            <p:cNvPr id="916" name="Google Shape;916;p29"/>
            <p:cNvCxnSpPr/>
            <p:nvPr/>
          </p:nvCxnSpPr>
          <p:spPr>
            <a:xfrm>
              <a:off x="535279" y="4787119"/>
              <a:ext cx="6489522" cy="6489522"/>
            </a:xfrm>
            <a:prstGeom prst="straightConnector1">
              <a:avLst/>
            </a:prstGeom>
            <a:noFill/>
            <a:ln cap="flat" cmpd="sng" w="38100">
              <a:solidFill>
                <a:srgbClr val="8CA9AD"/>
              </a:solidFill>
              <a:prstDash val="solid"/>
              <a:round/>
              <a:headEnd len="sm" w="sm" type="none"/>
              <a:tailEnd len="sm" w="sm" type="none"/>
            </a:ln>
          </p:spPr>
        </p:cxnSp>
        <p:cxnSp>
          <p:nvCxnSpPr>
            <p:cNvPr id="917" name="Google Shape;917;p29"/>
            <p:cNvCxnSpPr/>
            <p:nvPr/>
          </p:nvCxnSpPr>
          <p:spPr>
            <a:xfrm>
              <a:off x="366406" y="5302142"/>
              <a:ext cx="6254021" cy="6254021"/>
            </a:xfrm>
            <a:prstGeom prst="straightConnector1">
              <a:avLst/>
            </a:prstGeom>
            <a:noFill/>
            <a:ln cap="flat" cmpd="sng" w="38100">
              <a:solidFill>
                <a:srgbClr val="8CA9AD"/>
              </a:solidFill>
              <a:prstDash val="solid"/>
              <a:round/>
              <a:headEnd len="sm" w="sm" type="none"/>
              <a:tailEnd len="sm" w="sm" type="none"/>
            </a:ln>
          </p:spPr>
        </p:cxnSp>
        <p:cxnSp>
          <p:nvCxnSpPr>
            <p:cNvPr id="918" name="Google Shape;918;p29"/>
            <p:cNvCxnSpPr/>
            <p:nvPr/>
          </p:nvCxnSpPr>
          <p:spPr>
            <a:xfrm>
              <a:off x="174601" y="5888378"/>
              <a:ext cx="5796899" cy="5796899"/>
            </a:xfrm>
            <a:prstGeom prst="straightConnector1">
              <a:avLst/>
            </a:prstGeom>
            <a:noFill/>
            <a:ln cap="flat" cmpd="sng" w="38100">
              <a:solidFill>
                <a:srgbClr val="8CA9AD"/>
              </a:solidFill>
              <a:prstDash val="solid"/>
              <a:round/>
              <a:headEnd len="sm" w="sm" type="none"/>
              <a:tailEnd len="sm" w="sm" type="none"/>
            </a:ln>
          </p:spPr>
        </p:cxnSp>
        <p:cxnSp>
          <p:nvCxnSpPr>
            <p:cNvPr id="919" name="Google Shape;919;p29"/>
            <p:cNvCxnSpPr/>
            <p:nvPr/>
          </p:nvCxnSpPr>
          <p:spPr>
            <a:xfrm>
              <a:off x="13508" y="6480010"/>
              <a:ext cx="5284799" cy="5314125"/>
            </a:xfrm>
            <a:prstGeom prst="straightConnector1">
              <a:avLst/>
            </a:prstGeom>
            <a:noFill/>
            <a:ln cap="flat" cmpd="sng" w="38100">
              <a:solidFill>
                <a:srgbClr val="8CA9AD"/>
              </a:solidFill>
              <a:prstDash val="solid"/>
              <a:round/>
              <a:headEnd len="sm" w="sm" type="none"/>
              <a:tailEnd len="sm" w="sm" type="none"/>
            </a:ln>
          </p:spPr>
        </p:cxnSp>
        <p:cxnSp>
          <p:nvCxnSpPr>
            <p:cNvPr id="920" name="Google Shape;920;p29"/>
            <p:cNvCxnSpPr/>
            <p:nvPr/>
          </p:nvCxnSpPr>
          <p:spPr>
            <a:xfrm>
              <a:off x="47865" y="7228854"/>
              <a:ext cx="4503313" cy="4480077"/>
            </a:xfrm>
            <a:prstGeom prst="straightConnector1">
              <a:avLst/>
            </a:prstGeom>
            <a:noFill/>
            <a:ln cap="flat" cmpd="sng" w="38100">
              <a:solidFill>
                <a:srgbClr val="8CA9AD"/>
              </a:solidFill>
              <a:prstDash val="solid"/>
              <a:round/>
              <a:headEnd len="sm" w="sm" type="none"/>
              <a:tailEnd len="sm" w="sm" type="none"/>
            </a:ln>
          </p:spPr>
        </p:cxnSp>
        <p:cxnSp>
          <p:nvCxnSpPr>
            <p:cNvPr id="921" name="Google Shape;921;p29"/>
            <p:cNvCxnSpPr/>
            <p:nvPr/>
          </p:nvCxnSpPr>
          <p:spPr>
            <a:xfrm>
              <a:off x="165620" y="8131631"/>
              <a:ext cx="3504797" cy="3562626"/>
            </a:xfrm>
            <a:prstGeom prst="straightConnector1">
              <a:avLst/>
            </a:prstGeom>
            <a:noFill/>
            <a:ln cap="flat" cmpd="sng" w="38100">
              <a:solidFill>
                <a:srgbClr val="8CA9AD"/>
              </a:solidFill>
              <a:prstDash val="solid"/>
              <a:round/>
              <a:headEnd len="sm" w="sm" type="none"/>
              <a:tailEnd len="sm" w="sm" type="none"/>
            </a:ln>
          </p:spPr>
        </p:cxnSp>
        <p:cxnSp>
          <p:nvCxnSpPr>
            <p:cNvPr id="922" name="Google Shape;922;p29"/>
            <p:cNvCxnSpPr/>
            <p:nvPr/>
          </p:nvCxnSpPr>
          <p:spPr>
            <a:xfrm>
              <a:off x="676661" y="9346264"/>
              <a:ext cx="1790115" cy="1790115"/>
            </a:xfrm>
            <a:prstGeom prst="straightConnector1">
              <a:avLst/>
            </a:prstGeom>
            <a:noFill/>
            <a:ln cap="flat" cmpd="sng" w="38100">
              <a:solidFill>
                <a:srgbClr val="8CA9AD"/>
              </a:solidFill>
              <a:prstDash val="solid"/>
              <a:round/>
              <a:headEnd len="sm" w="sm" type="none"/>
              <a:tailEnd len="sm" w="sm" type="none"/>
            </a:ln>
          </p:spPr>
        </p:cxnSp>
      </p:grpSp>
      <p:pic>
        <p:nvPicPr>
          <p:cNvPr id="923" name="Google Shape;923;p29"/>
          <p:cNvPicPr preferRelativeResize="0"/>
          <p:nvPr/>
        </p:nvPicPr>
        <p:blipFill rotWithShape="1">
          <a:blip r:embed="rId3">
            <a:alphaModFix/>
          </a:blip>
          <a:srcRect b="0" l="0" r="0" t="0"/>
          <a:stretch/>
        </p:blipFill>
        <p:spPr>
          <a:xfrm>
            <a:off x="10524692" y="267547"/>
            <a:ext cx="7612217" cy="3832850"/>
          </a:xfrm>
          <a:prstGeom prst="rect">
            <a:avLst/>
          </a:prstGeom>
          <a:noFill/>
          <a:ln>
            <a:noFill/>
          </a:ln>
        </p:spPr>
      </p:pic>
      <p:sp>
        <p:nvSpPr>
          <p:cNvPr id="924" name="Google Shape;924;p29"/>
          <p:cNvSpPr/>
          <p:nvPr/>
        </p:nvSpPr>
        <p:spPr>
          <a:xfrm>
            <a:off x="1028700" y="2628867"/>
            <a:ext cx="5799809" cy="7274007"/>
          </a:xfrm>
          <a:custGeom>
            <a:rect b="b" l="l" r="r" t="t"/>
            <a:pathLst>
              <a:path extrusionOk="0" h="7274007" w="5799809">
                <a:moveTo>
                  <a:pt x="0" y="0"/>
                </a:moveTo>
                <a:lnTo>
                  <a:pt x="5799809" y="0"/>
                </a:lnTo>
                <a:lnTo>
                  <a:pt x="5799809" y="7274007"/>
                </a:lnTo>
                <a:lnTo>
                  <a:pt x="0" y="7274007"/>
                </a:lnTo>
                <a:lnTo>
                  <a:pt x="0" y="0"/>
                </a:lnTo>
                <a:close/>
              </a:path>
            </a:pathLst>
          </a:custGeom>
          <a:blipFill rotWithShape="1">
            <a:blip r:embed="rId4">
              <a:alphaModFix/>
            </a:blip>
            <a:stretch>
              <a:fillRect b="0" l="0" r="0" t="0"/>
            </a:stretch>
          </a:blipFill>
          <a:ln>
            <a:noFill/>
          </a:ln>
        </p:spPr>
      </p:sp>
      <p:sp>
        <p:nvSpPr>
          <p:cNvPr id="925" name="Google Shape;925;p29"/>
          <p:cNvSpPr txBox="1"/>
          <p:nvPr/>
        </p:nvSpPr>
        <p:spPr>
          <a:xfrm>
            <a:off x="1028700" y="1133475"/>
            <a:ext cx="4404295" cy="1435227"/>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b="0" i="0" lang="en-US" sz="5600" u="none" cap="none" strike="noStrike">
                <a:solidFill>
                  <a:srgbClr val="FE6D73"/>
                </a:solidFill>
                <a:latin typeface="Arial"/>
                <a:ea typeface="Arial"/>
                <a:cs typeface="Arial"/>
                <a:sym typeface="Arial"/>
              </a:rPr>
              <a:t>TÀI LIỆU THAM KHẢO</a:t>
            </a:r>
            <a:endParaRPr/>
          </a:p>
        </p:txBody>
      </p:sp>
      <p:sp>
        <p:nvSpPr>
          <p:cNvPr id="926" name="Google Shape;926;p29"/>
          <p:cNvSpPr txBox="1"/>
          <p:nvPr/>
        </p:nvSpPr>
        <p:spPr>
          <a:xfrm>
            <a:off x="0" y="9912399"/>
            <a:ext cx="9196313" cy="340616"/>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0" i="0" lang="en-US" sz="2300" u="none" cap="none" strike="noStrike">
                <a:solidFill>
                  <a:srgbClr val="000000"/>
                </a:solidFill>
                <a:latin typeface="Cambria"/>
                <a:ea typeface="Cambria"/>
                <a:cs typeface="Cambria"/>
                <a:sym typeface="Cambria"/>
              </a:rPr>
              <a:t>Coleman, D., Westcott, D., &amp; Harkins, B. (2016). CWSP, 2nd Edition. Sybex. </a:t>
            </a:r>
            <a:endParaRPr/>
          </a:p>
        </p:txBody>
      </p:sp>
      <p:sp>
        <p:nvSpPr>
          <p:cNvPr id="927" name="Google Shape;927;p29"/>
          <p:cNvSpPr txBox="1"/>
          <p:nvPr/>
        </p:nvSpPr>
        <p:spPr>
          <a:xfrm>
            <a:off x="17178425" y="9458176"/>
            <a:ext cx="323525" cy="340616"/>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0" i="0" lang="en-US" sz="2300" u="none" cap="none" strike="noStrike">
                <a:solidFill>
                  <a:srgbClr val="000000"/>
                </a:solidFill>
                <a:latin typeface="Cambria"/>
                <a:ea typeface="Cambria"/>
                <a:cs typeface="Cambria"/>
                <a:sym typeface="Cambria"/>
              </a:rPr>
              <a:t>29</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63" name="Shape 163"/>
        <p:cNvGrpSpPr/>
        <p:nvPr/>
      </p:nvGrpSpPr>
      <p:grpSpPr>
        <a:xfrm>
          <a:off x="0" y="0"/>
          <a:ext cx="0" cy="0"/>
          <a:chOff x="0" y="0"/>
          <a:chExt cx="0" cy="0"/>
        </a:xfrm>
      </p:grpSpPr>
      <p:grpSp>
        <p:nvGrpSpPr>
          <p:cNvPr id="164" name="Google Shape;164;p3"/>
          <p:cNvGrpSpPr/>
          <p:nvPr/>
        </p:nvGrpSpPr>
        <p:grpSpPr>
          <a:xfrm rot="2700000">
            <a:off x="14381224" y="7574679"/>
            <a:ext cx="7415398" cy="3565095"/>
            <a:chOff x="0" y="0"/>
            <a:chExt cx="660400" cy="317500"/>
          </a:xfrm>
        </p:grpSpPr>
        <p:sp>
          <p:nvSpPr>
            <p:cNvPr id="165" name="Google Shape;165;p3"/>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txBox="1"/>
            <p:nvPr/>
          </p:nvSpPr>
          <p:spPr>
            <a:xfrm>
              <a:off x="0" y="136525"/>
              <a:ext cx="660400" cy="180975"/>
            </a:xfrm>
            <a:prstGeom prst="rect">
              <a:avLst/>
            </a:prstGeom>
            <a:noFill/>
            <a:ln>
              <a:noFill/>
            </a:ln>
          </p:spPr>
          <p:txBody>
            <a:bodyPr anchorCtr="0" anchor="ctr" bIns="50800" lIns="50800" spcFirstLastPara="1" rIns="50800" wrap="square" tIns="50800">
              <a:noAutofit/>
            </a:bodyPr>
            <a:lstStyle/>
            <a:p>
              <a:pPr indent="0" lvl="0" marL="0" marR="0" rtl="0" algn="ctr">
                <a:lnSpc>
                  <a:spcPct val="141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67" name="Google Shape;167;p3"/>
          <p:cNvCxnSpPr/>
          <p:nvPr/>
        </p:nvCxnSpPr>
        <p:spPr>
          <a:xfrm>
            <a:off x="13918610" y="8394229"/>
            <a:ext cx="5185216" cy="5132702"/>
          </a:xfrm>
          <a:prstGeom prst="straightConnector1">
            <a:avLst/>
          </a:prstGeom>
          <a:noFill/>
          <a:ln cap="flat" cmpd="sng" w="28575">
            <a:solidFill>
              <a:srgbClr val="8CA9AD"/>
            </a:solidFill>
            <a:prstDash val="solid"/>
            <a:round/>
            <a:headEnd len="sm" w="sm" type="none"/>
            <a:tailEnd len="sm" w="sm" type="none"/>
          </a:ln>
        </p:spPr>
      </p:cxnSp>
      <p:cxnSp>
        <p:nvCxnSpPr>
          <p:cNvPr id="168" name="Google Shape;168;p3"/>
          <p:cNvCxnSpPr/>
          <p:nvPr/>
        </p:nvCxnSpPr>
        <p:spPr>
          <a:xfrm>
            <a:off x="13704664" y="8706905"/>
            <a:ext cx="5038853" cy="5038853"/>
          </a:xfrm>
          <a:prstGeom prst="straightConnector1">
            <a:avLst/>
          </a:prstGeom>
          <a:noFill/>
          <a:ln cap="flat" cmpd="sng" w="28575">
            <a:solidFill>
              <a:srgbClr val="8CA9AD"/>
            </a:solidFill>
            <a:prstDash val="solid"/>
            <a:round/>
            <a:headEnd len="sm" w="sm" type="none"/>
            <a:tailEnd len="sm" w="sm" type="none"/>
          </a:ln>
        </p:spPr>
      </p:cxnSp>
      <p:cxnSp>
        <p:nvCxnSpPr>
          <p:cNvPr id="169" name="Google Shape;169;p3"/>
          <p:cNvCxnSpPr/>
          <p:nvPr/>
        </p:nvCxnSpPr>
        <p:spPr>
          <a:xfrm>
            <a:off x="13525062" y="9065375"/>
            <a:ext cx="4867141" cy="4867141"/>
          </a:xfrm>
          <a:prstGeom prst="straightConnector1">
            <a:avLst/>
          </a:prstGeom>
          <a:noFill/>
          <a:ln cap="flat" cmpd="sng" w="28575">
            <a:solidFill>
              <a:srgbClr val="8CA9AD"/>
            </a:solidFill>
            <a:prstDash val="solid"/>
            <a:round/>
            <a:headEnd len="sm" w="sm" type="none"/>
            <a:tailEnd len="sm" w="sm" type="none"/>
          </a:ln>
        </p:spPr>
      </p:cxnSp>
      <p:cxnSp>
        <p:nvCxnSpPr>
          <p:cNvPr id="170" name="Google Shape;170;p3"/>
          <p:cNvCxnSpPr/>
          <p:nvPr/>
        </p:nvCxnSpPr>
        <p:spPr>
          <a:xfrm>
            <a:off x="13398407" y="9451643"/>
            <a:ext cx="4690515" cy="4690515"/>
          </a:xfrm>
          <a:prstGeom prst="straightConnector1">
            <a:avLst/>
          </a:prstGeom>
          <a:noFill/>
          <a:ln cap="flat" cmpd="sng" w="28575">
            <a:solidFill>
              <a:srgbClr val="8CA9AD"/>
            </a:solidFill>
            <a:prstDash val="solid"/>
            <a:round/>
            <a:headEnd len="sm" w="sm" type="none"/>
            <a:tailEnd len="sm" w="sm" type="none"/>
          </a:ln>
        </p:spPr>
      </p:cxnSp>
      <p:cxnSp>
        <p:nvCxnSpPr>
          <p:cNvPr id="171" name="Google Shape;171;p3"/>
          <p:cNvCxnSpPr/>
          <p:nvPr/>
        </p:nvCxnSpPr>
        <p:spPr>
          <a:xfrm>
            <a:off x="13254553" y="9891320"/>
            <a:ext cx="4347674" cy="4347674"/>
          </a:xfrm>
          <a:prstGeom prst="straightConnector1">
            <a:avLst/>
          </a:prstGeom>
          <a:noFill/>
          <a:ln cap="flat" cmpd="sng" w="28575">
            <a:solidFill>
              <a:srgbClr val="8CA9AD"/>
            </a:solidFill>
            <a:prstDash val="solid"/>
            <a:round/>
            <a:headEnd len="sm" w="sm" type="none"/>
            <a:tailEnd len="sm" w="sm" type="none"/>
          </a:ln>
        </p:spPr>
      </p:cxnSp>
      <p:sp>
        <p:nvSpPr>
          <p:cNvPr id="172" name="Google Shape;172;p3"/>
          <p:cNvSpPr txBox="1"/>
          <p:nvPr/>
        </p:nvSpPr>
        <p:spPr>
          <a:xfrm>
            <a:off x="2634588" y="4144712"/>
            <a:ext cx="12866041" cy="1330324"/>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9999" u="none" cap="none" strike="noStrike">
                <a:solidFill>
                  <a:srgbClr val="227C9D"/>
                </a:solidFill>
                <a:latin typeface="Arial"/>
                <a:ea typeface="Arial"/>
                <a:cs typeface="Arial"/>
                <a:sym typeface="Arial"/>
              </a:rPr>
              <a:t>01 - TỔNG QUAN</a:t>
            </a:r>
            <a:endParaRPr/>
          </a:p>
        </p:txBody>
      </p:sp>
      <p:grpSp>
        <p:nvGrpSpPr>
          <p:cNvPr id="173" name="Google Shape;173;p3"/>
          <p:cNvGrpSpPr/>
          <p:nvPr/>
        </p:nvGrpSpPr>
        <p:grpSpPr>
          <a:xfrm rot="2700000">
            <a:off x="-1376391" y="-3093321"/>
            <a:ext cx="7415398" cy="3565095"/>
            <a:chOff x="0" y="0"/>
            <a:chExt cx="660400" cy="317500"/>
          </a:xfrm>
        </p:grpSpPr>
        <p:sp>
          <p:nvSpPr>
            <p:cNvPr id="174" name="Google Shape;174;p3"/>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txBox="1"/>
            <p:nvPr/>
          </p:nvSpPr>
          <p:spPr>
            <a:xfrm>
              <a:off x="0" y="136525"/>
              <a:ext cx="660400" cy="180975"/>
            </a:xfrm>
            <a:prstGeom prst="rect">
              <a:avLst/>
            </a:prstGeom>
            <a:noFill/>
            <a:ln>
              <a:noFill/>
            </a:ln>
          </p:spPr>
          <p:txBody>
            <a:bodyPr anchorCtr="0" anchor="ctr" bIns="50800" lIns="50800" spcFirstLastPara="1" rIns="50800" wrap="square" tIns="50800">
              <a:noAutofit/>
            </a:bodyPr>
            <a:lstStyle/>
            <a:p>
              <a:pPr indent="0" lvl="0" marL="0" marR="0" rtl="0" algn="ctr">
                <a:lnSpc>
                  <a:spcPct val="141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76" name="Google Shape;176;p3"/>
          <p:cNvCxnSpPr/>
          <p:nvPr/>
        </p:nvCxnSpPr>
        <p:spPr>
          <a:xfrm>
            <a:off x="-1839005" y="-2273771"/>
            <a:ext cx="5185216" cy="5132702"/>
          </a:xfrm>
          <a:prstGeom prst="straightConnector1">
            <a:avLst/>
          </a:prstGeom>
          <a:noFill/>
          <a:ln cap="flat" cmpd="sng" w="28575">
            <a:solidFill>
              <a:srgbClr val="8CA9AD"/>
            </a:solidFill>
            <a:prstDash val="solid"/>
            <a:round/>
            <a:headEnd len="sm" w="sm" type="none"/>
            <a:tailEnd len="sm" w="sm" type="none"/>
          </a:ln>
        </p:spPr>
      </p:cxnSp>
      <p:cxnSp>
        <p:nvCxnSpPr>
          <p:cNvPr id="177" name="Google Shape;177;p3"/>
          <p:cNvCxnSpPr/>
          <p:nvPr/>
        </p:nvCxnSpPr>
        <p:spPr>
          <a:xfrm>
            <a:off x="-2052951" y="-1961095"/>
            <a:ext cx="5038853" cy="5038853"/>
          </a:xfrm>
          <a:prstGeom prst="straightConnector1">
            <a:avLst/>
          </a:prstGeom>
          <a:noFill/>
          <a:ln cap="flat" cmpd="sng" w="28575">
            <a:solidFill>
              <a:srgbClr val="8CA9AD"/>
            </a:solidFill>
            <a:prstDash val="solid"/>
            <a:round/>
            <a:headEnd len="sm" w="sm" type="none"/>
            <a:tailEnd len="sm" w="sm" type="none"/>
          </a:ln>
        </p:spPr>
      </p:cxnSp>
      <p:cxnSp>
        <p:nvCxnSpPr>
          <p:cNvPr id="178" name="Google Shape;178;p3"/>
          <p:cNvCxnSpPr/>
          <p:nvPr/>
        </p:nvCxnSpPr>
        <p:spPr>
          <a:xfrm>
            <a:off x="-2232553" y="-1602625"/>
            <a:ext cx="4867141" cy="4867141"/>
          </a:xfrm>
          <a:prstGeom prst="straightConnector1">
            <a:avLst/>
          </a:prstGeom>
          <a:noFill/>
          <a:ln cap="flat" cmpd="sng" w="28575">
            <a:solidFill>
              <a:srgbClr val="8CA9AD"/>
            </a:solidFill>
            <a:prstDash val="solid"/>
            <a:round/>
            <a:headEnd len="sm" w="sm" type="none"/>
            <a:tailEnd len="sm" w="sm" type="none"/>
          </a:ln>
        </p:spPr>
      </p:cxnSp>
      <p:cxnSp>
        <p:nvCxnSpPr>
          <p:cNvPr id="179" name="Google Shape;179;p3"/>
          <p:cNvCxnSpPr/>
          <p:nvPr/>
        </p:nvCxnSpPr>
        <p:spPr>
          <a:xfrm>
            <a:off x="-2359208" y="-1216357"/>
            <a:ext cx="4690515" cy="4690515"/>
          </a:xfrm>
          <a:prstGeom prst="straightConnector1">
            <a:avLst/>
          </a:prstGeom>
          <a:noFill/>
          <a:ln cap="flat" cmpd="sng" w="28575">
            <a:solidFill>
              <a:srgbClr val="8CA9AD"/>
            </a:solidFill>
            <a:prstDash val="solid"/>
            <a:round/>
            <a:headEnd len="sm" w="sm" type="none"/>
            <a:tailEnd len="sm" w="sm" type="none"/>
          </a:ln>
        </p:spPr>
      </p:cxnSp>
      <p:cxnSp>
        <p:nvCxnSpPr>
          <p:cNvPr id="180" name="Google Shape;180;p3"/>
          <p:cNvCxnSpPr/>
          <p:nvPr/>
        </p:nvCxnSpPr>
        <p:spPr>
          <a:xfrm>
            <a:off x="-2503062" y="-776680"/>
            <a:ext cx="4347674" cy="4347674"/>
          </a:xfrm>
          <a:prstGeom prst="straightConnector1">
            <a:avLst/>
          </a:prstGeom>
          <a:noFill/>
          <a:ln cap="flat" cmpd="sng" w="28575">
            <a:solidFill>
              <a:srgbClr val="8CA9AD"/>
            </a:solidFill>
            <a:prstDash val="solid"/>
            <a:round/>
            <a:headEnd len="sm" w="sm" type="none"/>
            <a:tailEnd len="sm" w="sm" type="none"/>
          </a:ln>
        </p:spPr>
      </p:cxnSp>
      <p:cxnSp>
        <p:nvCxnSpPr>
          <p:cNvPr id="181" name="Google Shape;181;p3"/>
          <p:cNvCxnSpPr/>
          <p:nvPr/>
        </p:nvCxnSpPr>
        <p:spPr>
          <a:xfrm>
            <a:off x="-2623881" y="-332957"/>
            <a:ext cx="3963599" cy="3985594"/>
          </a:xfrm>
          <a:prstGeom prst="straightConnector1">
            <a:avLst/>
          </a:prstGeom>
          <a:noFill/>
          <a:ln cap="flat" cmpd="sng" w="28575">
            <a:solidFill>
              <a:srgbClr val="8CA9AD"/>
            </a:solidFill>
            <a:prstDash val="solid"/>
            <a:round/>
            <a:headEnd len="sm" w="sm" type="none"/>
            <a:tailEnd len="sm" w="sm" type="none"/>
          </a:ln>
        </p:spPr>
      </p:cxnSp>
      <p:cxnSp>
        <p:nvCxnSpPr>
          <p:cNvPr id="182" name="Google Shape;182;p3"/>
          <p:cNvCxnSpPr/>
          <p:nvPr/>
        </p:nvCxnSpPr>
        <p:spPr>
          <a:xfrm>
            <a:off x="-2598114" y="228677"/>
            <a:ext cx="3377485" cy="3360058"/>
          </a:xfrm>
          <a:prstGeom prst="straightConnector1">
            <a:avLst/>
          </a:prstGeom>
          <a:noFill/>
          <a:ln cap="flat" cmpd="sng" w="28575">
            <a:solidFill>
              <a:srgbClr val="8CA9AD"/>
            </a:solidFill>
            <a:prstDash val="solid"/>
            <a:round/>
            <a:headEnd len="sm" w="sm" type="none"/>
            <a:tailEnd len="sm" w="sm" type="none"/>
          </a:ln>
        </p:spPr>
      </p:cxnSp>
      <p:cxnSp>
        <p:nvCxnSpPr>
          <p:cNvPr id="183" name="Google Shape;183;p3"/>
          <p:cNvCxnSpPr/>
          <p:nvPr/>
        </p:nvCxnSpPr>
        <p:spPr>
          <a:xfrm>
            <a:off x="-2509797" y="905760"/>
            <a:ext cx="2628598" cy="2671969"/>
          </a:xfrm>
          <a:prstGeom prst="straightConnector1">
            <a:avLst/>
          </a:prstGeom>
          <a:noFill/>
          <a:ln cap="flat" cmpd="sng" w="28575">
            <a:solidFill>
              <a:srgbClr val="8CA9AD"/>
            </a:solidFill>
            <a:prstDash val="solid"/>
            <a:round/>
            <a:headEnd len="sm" w="sm" type="none"/>
            <a:tailEnd len="sm" w="sm" type="none"/>
          </a:ln>
        </p:spPr>
      </p:cxnSp>
      <p:sp>
        <p:nvSpPr>
          <p:cNvPr id="184" name="Google Shape;184;p3"/>
          <p:cNvSpPr/>
          <p:nvPr/>
        </p:nvSpPr>
        <p:spPr>
          <a:xfrm>
            <a:off x="17204191" y="-55109"/>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85" name="Google Shape;185;p3"/>
          <p:cNvSpPr/>
          <p:nvPr/>
        </p:nvSpPr>
        <p:spPr>
          <a:xfrm>
            <a:off x="17204191" y="1028700"/>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86" name="Google Shape;186;p3"/>
          <p:cNvSpPr/>
          <p:nvPr/>
        </p:nvSpPr>
        <p:spPr>
          <a:xfrm rot="-5400000">
            <a:off x="17204191" y="2112509"/>
            <a:ext cx="1083809" cy="1083809"/>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sp>
        <p:nvSpPr>
          <p:cNvPr id="187" name="Google Shape;187;p3"/>
          <p:cNvSpPr/>
          <p:nvPr/>
        </p:nvSpPr>
        <p:spPr>
          <a:xfrm>
            <a:off x="16120382" y="-55109"/>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188" name="Google Shape;188;p3"/>
          <p:cNvSpPr/>
          <p:nvPr/>
        </p:nvSpPr>
        <p:spPr>
          <a:xfrm rot="5400000">
            <a:off x="15036573" y="1028700"/>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89" name="Google Shape;189;p3"/>
          <p:cNvSpPr/>
          <p:nvPr/>
        </p:nvSpPr>
        <p:spPr>
          <a:xfrm rot="10800000">
            <a:off x="16120382" y="2112509"/>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190" name="Google Shape;190;p3"/>
          <p:cNvSpPr/>
          <p:nvPr/>
        </p:nvSpPr>
        <p:spPr>
          <a:xfrm>
            <a:off x="15036573" y="2112509"/>
            <a:ext cx="1083809" cy="1083809"/>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4">
              <a:alphaModFix/>
            </a:blip>
            <a:stretch>
              <a:fillRect b="0" l="0" r="0" t="0"/>
            </a:stretch>
          </a:blipFill>
          <a:ln>
            <a:noFill/>
          </a:ln>
        </p:spPr>
      </p:sp>
      <p:sp>
        <p:nvSpPr>
          <p:cNvPr id="191" name="Google Shape;191;p3"/>
          <p:cNvSpPr/>
          <p:nvPr/>
        </p:nvSpPr>
        <p:spPr>
          <a:xfrm rot="-5400000">
            <a:off x="12770705" y="-55109"/>
            <a:ext cx="1083809" cy="1083809"/>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6">
              <a:alphaModFix/>
            </a:blip>
            <a:stretch>
              <a:fillRect b="0" l="0" r="0" t="0"/>
            </a:stretch>
          </a:blipFill>
          <a:ln>
            <a:noFill/>
          </a:ln>
        </p:spPr>
      </p:sp>
      <p:sp>
        <p:nvSpPr>
          <p:cNvPr id="192" name="Google Shape;192;p3"/>
          <p:cNvSpPr/>
          <p:nvPr/>
        </p:nvSpPr>
        <p:spPr>
          <a:xfrm>
            <a:off x="12770705" y="1028700"/>
            <a:ext cx="1083809" cy="1083809"/>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sp>
        <p:nvSpPr>
          <p:cNvPr id="193" name="Google Shape;193;p3"/>
          <p:cNvSpPr/>
          <p:nvPr/>
        </p:nvSpPr>
        <p:spPr>
          <a:xfrm rot="10800000">
            <a:off x="9525" y="7044155"/>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94" name="Google Shape;194;p3"/>
          <p:cNvSpPr/>
          <p:nvPr/>
        </p:nvSpPr>
        <p:spPr>
          <a:xfrm>
            <a:off x="1083809" y="7072730"/>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95" name="Google Shape;195;p3"/>
          <p:cNvSpPr/>
          <p:nvPr/>
        </p:nvSpPr>
        <p:spPr>
          <a:xfrm>
            <a:off x="0" y="8156539"/>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196" name="Google Shape;196;p3"/>
          <p:cNvSpPr/>
          <p:nvPr/>
        </p:nvSpPr>
        <p:spPr>
          <a:xfrm rot="10800000">
            <a:off x="0" y="9240348"/>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197" name="Google Shape;197;p3"/>
          <p:cNvSpPr/>
          <p:nvPr/>
        </p:nvSpPr>
        <p:spPr>
          <a:xfrm rot="-5400000">
            <a:off x="1083809" y="9240348"/>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98" name="Google Shape;198;p3"/>
          <p:cNvSpPr/>
          <p:nvPr/>
        </p:nvSpPr>
        <p:spPr>
          <a:xfrm rot="10800000">
            <a:off x="3321750" y="9268923"/>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199" name="Google Shape;199;p3"/>
          <p:cNvSpPr/>
          <p:nvPr/>
        </p:nvSpPr>
        <p:spPr>
          <a:xfrm>
            <a:off x="3321750" y="8185114"/>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200" name="Google Shape;200;p3"/>
          <p:cNvSpPr/>
          <p:nvPr/>
        </p:nvSpPr>
        <p:spPr>
          <a:xfrm rot="5400000">
            <a:off x="4405559" y="9268923"/>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201" name="Google Shape;201;p3"/>
          <p:cNvSpPr txBox="1"/>
          <p:nvPr/>
        </p:nvSpPr>
        <p:spPr>
          <a:xfrm>
            <a:off x="17259280" y="9458176"/>
            <a:ext cx="161817" cy="340616"/>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0" i="0" lang="en-US" sz="2300" u="none" cap="none" strike="noStrike">
                <a:solidFill>
                  <a:srgbClr val="000000"/>
                </a:solidFill>
                <a:latin typeface="Cambria"/>
                <a:ea typeface="Cambria"/>
                <a:cs typeface="Cambria"/>
                <a:sym typeface="Cambria"/>
              </a:rPr>
              <a:t>3</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931" name="Shape 931"/>
        <p:cNvGrpSpPr/>
        <p:nvPr/>
      </p:nvGrpSpPr>
      <p:grpSpPr>
        <a:xfrm>
          <a:off x="0" y="0"/>
          <a:ext cx="0" cy="0"/>
          <a:chOff x="0" y="0"/>
          <a:chExt cx="0" cy="0"/>
        </a:xfrm>
      </p:grpSpPr>
      <p:sp>
        <p:nvSpPr>
          <p:cNvPr id="932" name="Google Shape;932;p30"/>
          <p:cNvSpPr txBox="1"/>
          <p:nvPr/>
        </p:nvSpPr>
        <p:spPr>
          <a:xfrm>
            <a:off x="3833915" y="4189410"/>
            <a:ext cx="10620170" cy="1657984"/>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12399" u="none" cap="none" strike="noStrike">
                <a:solidFill>
                  <a:srgbClr val="227C9D"/>
                </a:solidFill>
                <a:latin typeface="Arial"/>
                <a:ea typeface="Arial"/>
                <a:cs typeface="Arial"/>
                <a:sym typeface="Arial"/>
              </a:rPr>
              <a:t>THANK YOU</a:t>
            </a:r>
            <a:endParaRPr/>
          </a:p>
        </p:txBody>
      </p:sp>
      <p:sp>
        <p:nvSpPr>
          <p:cNvPr id="933" name="Google Shape;933;p30"/>
          <p:cNvSpPr txBox="1"/>
          <p:nvPr/>
        </p:nvSpPr>
        <p:spPr>
          <a:xfrm>
            <a:off x="5386918" y="5856919"/>
            <a:ext cx="7514164" cy="447681"/>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0" i="0" lang="en-US" sz="3000" u="none" cap="none" strike="noStrike">
                <a:solidFill>
                  <a:srgbClr val="545454"/>
                </a:solidFill>
                <a:latin typeface="Cambria"/>
                <a:ea typeface="Cambria"/>
                <a:cs typeface="Cambria"/>
                <a:sym typeface="Cambria"/>
              </a:rPr>
              <a:t>www.reallygreatsite.com</a:t>
            </a:r>
            <a:endParaRPr/>
          </a:p>
        </p:txBody>
      </p:sp>
      <p:sp>
        <p:nvSpPr>
          <p:cNvPr id="934" name="Google Shape;934;p30"/>
          <p:cNvSpPr/>
          <p:nvPr/>
        </p:nvSpPr>
        <p:spPr>
          <a:xfrm>
            <a:off x="17204191" y="-55109"/>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935" name="Google Shape;935;p30"/>
          <p:cNvSpPr/>
          <p:nvPr/>
        </p:nvSpPr>
        <p:spPr>
          <a:xfrm>
            <a:off x="17204191" y="1028700"/>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936" name="Google Shape;936;p30"/>
          <p:cNvSpPr/>
          <p:nvPr/>
        </p:nvSpPr>
        <p:spPr>
          <a:xfrm rot="-5400000">
            <a:off x="17204191" y="2112509"/>
            <a:ext cx="1083809" cy="1083809"/>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sp>
        <p:nvSpPr>
          <p:cNvPr id="937" name="Google Shape;937;p30"/>
          <p:cNvSpPr/>
          <p:nvPr/>
        </p:nvSpPr>
        <p:spPr>
          <a:xfrm>
            <a:off x="16120382" y="-55109"/>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938" name="Google Shape;938;p30"/>
          <p:cNvSpPr/>
          <p:nvPr/>
        </p:nvSpPr>
        <p:spPr>
          <a:xfrm rot="5400000">
            <a:off x="15036573" y="1028700"/>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939" name="Google Shape;939;p30"/>
          <p:cNvSpPr/>
          <p:nvPr/>
        </p:nvSpPr>
        <p:spPr>
          <a:xfrm rot="10800000">
            <a:off x="16120382" y="2112509"/>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940" name="Google Shape;940;p30"/>
          <p:cNvSpPr/>
          <p:nvPr/>
        </p:nvSpPr>
        <p:spPr>
          <a:xfrm>
            <a:off x="15036573" y="2112509"/>
            <a:ext cx="1083809" cy="1083809"/>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4">
              <a:alphaModFix/>
            </a:blip>
            <a:stretch>
              <a:fillRect b="0" l="0" r="0" t="0"/>
            </a:stretch>
          </a:blipFill>
          <a:ln>
            <a:noFill/>
          </a:ln>
        </p:spPr>
      </p:sp>
      <p:sp>
        <p:nvSpPr>
          <p:cNvPr id="941" name="Google Shape;941;p30"/>
          <p:cNvSpPr/>
          <p:nvPr/>
        </p:nvSpPr>
        <p:spPr>
          <a:xfrm rot="-5400000">
            <a:off x="12770705" y="-55109"/>
            <a:ext cx="1083809" cy="1083809"/>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6">
              <a:alphaModFix/>
            </a:blip>
            <a:stretch>
              <a:fillRect b="0" l="0" r="0" t="0"/>
            </a:stretch>
          </a:blipFill>
          <a:ln>
            <a:noFill/>
          </a:ln>
        </p:spPr>
      </p:sp>
      <p:sp>
        <p:nvSpPr>
          <p:cNvPr id="942" name="Google Shape;942;p30"/>
          <p:cNvSpPr/>
          <p:nvPr/>
        </p:nvSpPr>
        <p:spPr>
          <a:xfrm>
            <a:off x="12770705" y="1028700"/>
            <a:ext cx="1083809" cy="1083809"/>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sp>
        <p:nvSpPr>
          <p:cNvPr id="943" name="Google Shape;943;p30"/>
          <p:cNvSpPr/>
          <p:nvPr/>
        </p:nvSpPr>
        <p:spPr>
          <a:xfrm rot="10800000">
            <a:off x="9525" y="7044155"/>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944" name="Google Shape;944;p30"/>
          <p:cNvSpPr/>
          <p:nvPr/>
        </p:nvSpPr>
        <p:spPr>
          <a:xfrm>
            <a:off x="1083809" y="7072730"/>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945" name="Google Shape;945;p30"/>
          <p:cNvSpPr/>
          <p:nvPr/>
        </p:nvSpPr>
        <p:spPr>
          <a:xfrm>
            <a:off x="0" y="8156539"/>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946" name="Google Shape;946;p30"/>
          <p:cNvSpPr/>
          <p:nvPr/>
        </p:nvSpPr>
        <p:spPr>
          <a:xfrm rot="10800000">
            <a:off x="0" y="9240348"/>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947" name="Google Shape;947;p30"/>
          <p:cNvSpPr/>
          <p:nvPr/>
        </p:nvSpPr>
        <p:spPr>
          <a:xfrm rot="-5400000">
            <a:off x="1083809" y="9240348"/>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948" name="Google Shape;948;p30"/>
          <p:cNvSpPr/>
          <p:nvPr/>
        </p:nvSpPr>
        <p:spPr>
          <a:xfrm rot="10800000">
            <a:off x="3321750" y="9268923"/>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949" name="Google Shape;949;p30"/>
          <p:cNvSpPr/>
          <p:nvPr/>
        </p:nvSpPr>
        <p:spPr>
          <a:xfrm>
            <a:off x="3321750" y="8185114"/>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950" name="Google Shape;950;p30"/>
          <p:cNvSpPr/>
          <p:nvPr/>
        </p:nvSpPr>
        <p:spPr>
          <a:xfrm rot="5400000">
            <a:off x="4405559" y="9268923"/>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grpSp>
        <p:nvGrpSpPr>
          <p:cNvPr id="951" name="Google Shape;951;p30"/>
          <p:cNvGrpSpPr/>
          <p:nvPr/>
        </p:nvGrpSpPr>
        <p:grpSpPr>
          <a:xfrm>
            <a:off x="13133734" y="5475036"/>
            <a:ext cx="8837380" cy="8845601"/>
            <a:chOff x="13508" y="0"/>
            <a:chExt cx="11783172" cy="11794135"/>
          </a:xfrm>
        </p:grpSpPr>
        <p:grpSp>
          <p:nvGrpSpPr>
            <p:cNvPr id="952" name="Google Shape;952;p30"/>
            <p:cNvGrpSpPr/>
            <p:nvPr/>
          </p:nvGrpSpPr>
          <p:grpSpPr>
            <a:xfrm rot="2700000">
              <a:off x="1676828" y="2799524"/>
              <a:ext cx="9887197" cy="4753460"/>
              <a:chOff x="0" y="0"/>
              <a:chExt cx="660400" cy="317500"/>
            </a:xfrm>
          </p:grpSpPr>
          <p:sp>
            <p:nvSpPr>
              <p:cNvPr id="953" name="Google Shape;953;p30"/>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0"/>
              <p:cNvSpPr txBox="1"/>
              <p:nvPr/>
            </p:nvSpPr>
            <p:spPr>
              <a:xfrm>
                <a:off x="0" y="146050"/>
                <a:ext cx="660400" cy="171450"/>
              </a:xfrm>
              <a:prstGeom prst="rect">
                <a:avLst/>
              </a:prstGeom>
              <a:noFill/>
              <a:ln>
                <a:noFill/>
              </a:ln>
            </p:spPr>
            <p:txBody>
              <a:bodyPr anchorCtr="0" anchor="ctr" bIns="50800" lIns="50800" spcFirstLastPara="1" rIns="50800" wrap="square" tIns="50800">
                <a:noAutofit/>
              </a:bodyPr>
              <a:lstStyle/>
              <a:p>
                <a:pPr indent="0" lvl="0" marL="0" marR="0" rtl="0" algn="ctr">
                  <a:lnSpc>
                    <a:spcPct val="141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955" name="Google Shape;955;p30"/>
            <p:cNvCxnSpPr/>
            <p:nvPr/>
          </p:nvCxnSpPr>
          <p:spPr>
            <a:xfrm>
              <a:off x="1060010" y="3892256"/>
              <a:ext cx="6913622" cy="6843603"/>
            </a:xfrm>
            <a:prstGeom prst="straightConnector1">
              <a:avLst/>
            </a:prstGeom>
            <a:noFill/>
            <a:ln cap="flat" cmpd="sng" w="38100">
              <a:solidFill>
                <a:srgbClr val="8CA9AD"/>
              </a:solidFill>
              <a:prstDash val="solid"/>
              <a:round/>
              <a:headEnd len="sm" w="sm" type="none"/>
              <a:tailEnd len="sm" w="sm" type="none"/>
            </a:ln>
          </p:spPr>
        </p:cxnSp>
        <p:cxnSp>
          <p:nvCxnSpPr>
            <p:cNvPr id="956" name="Google Shape;956;p30"/>
            <p:cNvCxnSpPr/>
            <p:nvPr/>
          </p:nvCxnSpPr>
          <p:spPr>
            <a:xfrm>
              <a:off x="774748" y="4309159"/>
              <a:ext cx="6718471" cy="6718471"/>
            </a:xfrm>
            <a:prstGeom prst="straightConnector1">
              <a:avLst/>
            </a:prstGeom>
            <a:noFill/>
            <a:ln cap="flat" cmpd="sng" w="38100">
              <a:solidFill>
                <a:srgbClr val="8CA9AD"/>
              </a:solidFill>
              <a:prstDash val="solid"/>
              <a:round/>
              <a:headEnd len="sm" w="sm" type="none"/>
              <a:tailEnd len="sm" w="sm" type="none"/>
            </a:ln>
          </p:spPr>
        </p:cxnSp>
        <p:cxnSp>
          <p:nvCxnSpPr>
            <p:cNvPr id="957" name="Google Shape;957;p30"/>
            <p:cNvCxnSpPr/>
            <p:nvPr/>
          </p:nvCxnSpPr>
          <p:spPr>
            <a:xfrm>
              <a:off x="535279" y="4787119"/>
              <a:ext cx="6489522" cy="6489522"/>
            </a:xfrm>
            <a:prstGeom prst="straightConnector1">
              <a:avLst/>
            </a:prstGeom>
            <a:noFill/>
            <a:ln cap="flat" cmpd="sng" w="38100">
              <a:solidFill>
                <a:srgbClr val="8CA9AD"/>
              </a:solidFill>
              <a:prstDash val="solid"/>
              <a:round/>
              <a:headEnd len="sm" w="sm" type="none"/>
              <a:tailEnd len="sm" w="sm" type="none"/>
            </a:ln>
          </p:spPr>
        </p:cxnSp>
        <p:cxnSp>
          <p:nvCxnSpPr>
            <p:cNvPr id="958" name="Google Shape;958;p30"/>
            <p:cNvCxnSpPr/>
            <p:nvPr/>
          </p:nvCxnSpPr>
          <p:spPr>
            <a:xfrm>
              <a:off x="366406" y="5302142"/>
              <a:ext cx="6254021" cy="6254021"/>
            </a:xfrm>
            <a:prstGeom prst="straightConnector1">
              <a:avLst/>
            </a:prstGeom>
            <a:noFill/>
            <a:ln cap="flat" cmpd="sng" w="38100">
              <a:solidFill>
                <a:srgbClr val="8CA9AD"/>
              </a:solidFill>
              <a:prstDash val="solid"/>
              <a:round/>
              <a:headEnd len="sm" w="sm" type="none"/>
              <a:tailEnd len="sm" w="sm" type="none"/>
            </a:ln>
          </p:spPr>
        </p:cxnSp>
        <p:cxnSp>
          <p:nvCxnSpPr>
            <p:cNvPr id="959" name="Google Shape;959;p30"/>
            <p:cNvCxnSpPr/>
            <p:nvPr/>
          </p:nvCxnSpPr>
          <p:spPr>
            <a:xfrm>
              <a:off x="174601" y="5888378"/>
              <a:ext cx="5796899" cy="5796899"/>
            </a:xfrm>
            <a:prstGeom prst="straightConnector1">
              <a:avLst/>
            </a:prstGeom>
            <a:noFill/>
            <a:ln cap="flat" cmpd="sng" w="38100">
              <a:solidFill>
                <a:srgbClr val="8CA9AD"/>
              </a:solidFill>
              <a:prstDash val="solid"/>
              <a:round/>
              <a:headEnd len="sm" w="sm" type="none"/>
              <a:tailEnd len="sm" w="sm" type="none"/>
            </a:ln>
          </p:spPr>
        </p:cxnSp>
        <p:cxnSp>
          <p:nvCxnSpPr>
            <p:cNvPr id="960" name="Google Shape;960;p30"/>
            <p:cNvCxnSpPr/>
            <p:nvPr/>
          </p:nvCxnSpPr>
          <p:spPr>
            <a:xfrm>
              <a:off x="13508" y="6480010"/>
              <a:ext cx="5284799" cy="5314125"/>
            </a:xfrm>
            <a:prstGeom prst="straightConnector1">
              <a:avLst/>
            </a:prstGeom>
            <a:noFill/>
            <a:ln cap="flat" cmpd="sng" w="38100">
              <a:solidFill>
                <a:srgbClr val="8CA9AD"/>
              </a:solidFill>
              <a:prstDash val="solid"/>
              <a:round/>
              <a:headEnd len="sm" w="sm" type="none"/>
              <a:tailEnd len="sm" w="sm" type="none"/>
            </a:ln>
          </p:spPr>
        </p:cxnSp>
        <p:cxnSp>
          <p:nvCxnSpPr>
            <p:cNvPr id="961" name="Google Shape;961;p30"/>
            <p:cNvCxnSpPr/>
            <p:nvPr/>
          </p:nvCxnSpPr>
          <p:spPr>
            <a:xfrm>
              <a:off x="47865" y="7228854"/>
              <a:ext cx="4503313" cy="4480077"/>
            </a:xfrm>
            <a:prstGeom prst="straightConnector1">
              <a:avLst/>
            </a:prstGeom>
            <a:noFill/>
            <a:ln cap="flat" cmpd="sng" w="38100">
              <a:solidFill>
                <a:srgbClr val="8CA9AD"/>
              </a:solidFill>
              <a:prstDash val="solid"/>
              <a:round/>
              <a:headEnd len="sm" w="sm" type="none"/>
              <a:tailEnd len="sm" w="sm" type="none"/>
            </a:ln>
          </p:spPr>
        </p:cxnSp>
        <p:cxnSp>
          <p:nvCxnSpPr>
            <p:cNvPr id="962" name="Google Shape;962;p30"/>
            <p:cNvCxnSpPr/>
            <p:nvPr/>
          </p:nvCxnSpPr>
          <p:spPr>
            <a:xfrm>
              <a:off x="165620" y="8131631"/>
              <a:ext cx="3504797" cy="3562626"/>
            </a:xfrm>
            <a:prstGeom prst="straightConnector1">
              <a:avLst/>
            </a:prstGeom>
            <a:noFill/>
            <a:ln cap="flat" cmpd="sng" w="38100">
              <a:solidFill>
                <a:srgbClr val="8CA9AD"/>
              </a:solidFill>
              <a:prstDash val="solid"/>
              <a:round/>
              <a:headEnd len="sm" w="sm" type="none"/>
              <a:tailEnd len="sm" w="sm" type="none"/>
            </a:ln>
          </p:spPr>
        </p:cxnSp>
        <p:cxnSp>
          <p:nvCxnSpPr>
            <p:cNvPr id="963" name="Google Shape;963;p30"/>
            <p:cNvCxnSpPr/>
            <p:nvPr/>
          </p:nvCxnSpPr>
          <p:spPr>
            <a:xfrm>
              <a:off x="676661" y="9346264"/>
              <a:ext cx="1790115" cy="1790115"/>
            </a:xfrm>
            <a:prstGeom prst="straightConnector1">
              <a:avLst/>
            </a:prstGeom>
            <a:noFill/>
            <a:ln cap="flat" cmpd="sng" w="38100">
              <a:solidFill>
                <a:srgbClr val="8CA9AD"/>
              </a:solidFill>
              <a:prstDash val="solid"/>
              <a:round/>
              <a:headEnd len="sm" w="sm" type="none"/>
              <a:tailEnd len="sm" w="sm" type="none"/>
            </a:ln>
          </p:spPr>
        </p:cxnSp>
      </p:grpSp>
      <p:grpSp>
        <p:nvGrpSpPr>
          <p:cNvPr id="964" name="Google Shape;964;p30"/>
          <p:cNvGrpSpPr/>
          <p:nvPr/>
        </p:nvGrpSpPr>
        <p:grpSpPr>
          <a:xfrm>
            <a:off x="-2623881" y="-5192964"/>
            <a:ext cx="8837380" cy="8845601"/>
            <a:chOff x="13508" y="0"/>
            <a:chExt cx="11783172" cy="11794135"/>
          </a:xfrm>
        </p:grpSpPr>
        <p:grpSp>
          <p:nvGrpSpPr>
            <p:cNvPr id="965" name="Google Shape;965;p30"/>
            <p:cNvGrpSpPr/>
            <p:nvPr/>
          </p:nvGrpSpPr>
          <p:grpSpPr>
            <a:xfrm rot="2700000">
              <a:off x="1676828" y="2799524"/>
              <a:ext cx="9887197" cy="4753460"/>
              <a:chOff x="0" y="0"/>
              <a:chExt cx="660400" cy="317500"/>
            </a:xfrm>
          </p:grpSpPr>
          <p:sp>
            <p:nvSpPr>
              <p:cNvPr id="966" name="Google Shape;966;p30"/>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0"/>
              <p:cNvSpPr txBox="1"/>
              <p:nvPr/>
            </p:nvSpPr>
            <p:spPr>
              <a:xfrm>
                <a:off x="0" y="146050"/>
                <a:ext cx="660400" cy="171450"/>
              </a:xfrm>
              <a:prstGeom prst="rect">
                <a:avLst/>
              </a:prstGeom>
              <a:noFill/>
              <a:ln>
                <a:noFill/>
              </a:ln>
            </p:spPr>
            <p:txBody>
              <a:bodyPr anchorCtr="0" anchor="ctr" bIns="50800" lIns="50800" spcFirstLastPara="1" rIns="50800" wrap="square" tIns="50800">
                <a:noAutofit/>
              </a:bodyPr>
              <a:lstStyle/>
              <a:p>
                <a:pPr indent="0" lvl="0" marL="0" marR="0" rtl="0" algn="ctr">
                  <a:lnSpc>
                    <a:spcPct val="141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968" name="Google Shape;968;p30"/>
            <p:cNvCxnSpPr/>
            <p:nvPr/>
          </p:nvCxnSpPr>
          <p:spPr>
            <a:xfrm>
              <a:off x="1060010" y="3892256"/>
              <a:ext cx="6913622" cy="6843603"/>
            </a:xfrm>
            <a:prstGeom prst="straightConnector1">
              <a:avLst/>
            </a:prstGeom>
            <a:noFill/>
            <a:ln cap="flat" cmpd="sng" w="38100">
              <a:solidFill>
                <a:srgbClr val="8CA9AD"/>
              </a:solidFill>
              <a:prstDash val="solid"/>
              <a:round/>
              <a:headEnd len="sm" w="sm" type="none"/>
              <a:tailEnd len="sm" w="sm" type="none"/>
            </a:ln>
          </p:spPr>
        </p:cxnSp>
        <p:cxnSp>
          <p:nvCxnSpPr>
            <p:cNvPr id="969" name="Google Shape;969;p30"/>
            <p:cNvCxnSpPr/>
            <p:nvPr/>
          </p:nvCxnSpPr>
          <p:spPr>
            <a:xfrm>
              <a:off x="774748" y="4309159"/>
              <a:ext cx="6718471" cy="6718471"/>
            </a:xfrm>
            <a:prstGeom prst="straightConnector1">
              <a:avLst/>
            </a:prstGeom>
            <a:noFill/>
            <a:ln cap="flat" cmpd="sng" w="38100">
              <a:solidFill>
                <a:srgbClr val="8CA9AD"/>
              </a:solidFill>
              <a:prstDash val="solid"/>
              <a:round/>
              <a:headEnd len="sm" w="sm" type="none"/>
              <a:tailEnd len="sm" w="sm" type="none"/>
            </a:ln>
          </p:spPr>
        </p:cxnSp>
        <p:cxnSp>
          <p:nvCxnSpPr>
            <p:cNvPr id="970" name="Google Shape;970;p30"/>
            <p:cNvCxnSpPr/>
            <p:nvPr/>
          </p:nvCxnSpPr>
          <p:spPr>
            <a:xfrm>
              <a:off x="535279" y="4787119"/>
              <a:ext cx="6489522" cy="6489522"/>
            </a:xfrm>
            <a:prstGeom prst="straightConnector1">
              <a:avLst/>
            </a:prstGeom>
            <a:noFill/>
            <a:ln cap="flat" cmpd="sng" w="38100">
              <a:solidFill>
                <a:srgbClr val="8CA9AD"/>
              </a:solidFill>
              <a:prstDash val="solid"/>
              <a:round/>
              <a:headEnd len="sm" w="sm" type="none"/>
              <a:tailEnd len="sm" w="sm" type="none"/>
            </a:ln>
          </p:spPr>
        </p:cxnSp>
        <p:cxnSp>
          <p:nvCxnSpPr>
            <p:cNvPr id="971" name="Google Shape;971;p30"/>
            <p:cNvCxnSpPr/>
            <p:nvPr/>
          </p:nvCxnSpPr>
          <p:spPr>
            <a:xfrm>
              <a:off x="366406" y="5302142"/>
              <a:ext cx="6254021" cy="6254021"/>
            </a:xfrm>
            <a:prstGeom prst="straightConnector1">
              <a:avLst/>
            </a:prstGeom>
            <a:noFill/>
            <a:ln cap="flat" cmpd="sng" w="38100">
              <a:solidFill>
                <a:srgbClr val="8CA9AD"/>
              </a:solidFill>
              <a:prstDash val="solid"/>
              <a:round/>
              <a:headEnd len="sm" w="sm" type="none"/>
              <a:tailEnd len="sm" w="sm" type="none"/>
            </a:ln>
          </p:spPr>
        </p:cxnSp>
        <p:cxnSp>
          <p:nvCxnSpPr>
            <p:cNvPr id="972" name="Google Shape;972;p30"/>
            <p:cNvCxnSpPr/>
            <p:nvPr/>
          </p:nvCxnSpPr>
          <p:spPr>
            <a:xfrm>
              <a:off x="174601" y="5888378"/>
              <a:ext cx="5796899" cy="5796899"/>
            </a:xfrm>
            <a:prstGeom prst="straightConnector1">
              <a:avLst/>
            </a:prstGeom>
            <a:noFill/>
            <a:ln cap="flat" cmpd="sng" w="38100">
              <a:solidFill>
                <a:srgbClr val="8CA9AD"/>
              </a:solidFill>
              <a:prstDash val="solid"/>
              <a:round/>
              <a:headEnd len="sm" w="sm" type="none"/>
              <a:tailEnd len="sm" w="sm" type="none"/>
            </a:ln>
          </p:spPr>
        </p:cxnSp>
        <p:cxnSp>
          <p:nvCxnSpPr>
            <p:cNvPr id="973" name="Google Shape;973;p30"/>
            <p:cNvCxnSpPr/>
            <p:nvPr/>
          </p:nvCxnSpPr>
          <p:spPr>
            <a:xfrm>
              <a:off x="13508" y="6480010"/>
              <a:ext cx="5284799" cy="5314125"/>
            </a:xfrm>
            <a:prstGeom prst="straightConnector1">
              <a:avLst/>
            </a:prstGeom>
            <a:noFill/>
            <a:ln cap="flat" cmpd="sng" w="38100">
              <a:solidFill>
                <a:srgbClr val="8CA9AD"/>
              </a:solidFill>
              <a:prstDash val="solid"/>
              <a:round/>
              <a:headEnd len="sm" w="sm" type="none"/>
              <a:tailEnd len="sm" w="sm" type="none"/>
            </a:ln>
          </p:spPr>
        </p:cxnSp>
        <p:cxnSp>
          <p:nvCxnSpPr>
            <p:cNvPr id="974" name="Google Shape;974;p30"/>
            <p:cNvCxnSpPr/>
            <p:nvPr/>
          </p:nvCxnSpPr>
          <p:spPr>
            <a:xfrm>
              <a:off x="47865" y="7228854"/>
              <a:ext cx="4503313" cy="4480077"/>
            </a:xfrm>
            <a:prstGeom prst="straightConnector1">
              <a:avLst/>
            </a:prstGeom>
            <a:noFill/>
            <a:ln cap="flat" cmpd="sng" w="38100">
              <a:solidFill>
                <a:srgbClr val="8CA9AD"/>
              </a:solidFill>
              <a:prstDash val="solid"/>
              <a:round/>
              <a:headEnd len="sm" w="sm" type="none"/>
              <a:tailEnd len="sm" w="sm" type="none"/>
            </a:ln>
          </p:spPr>
        </p:cxnSp>
        <p:cxnSp>
          <p:nvCxnSpPr>
            <p:cNvPr id="975" name="Google Shape;975;p30"/>
            <p:cNvCxnSpPr/>
            <p:nvPr/>
          </p:nvCxnSpPr>
          <p:spPr>
            <a:xfrm>
              <a:off x="165620" y="8131631"/>
              <a:ext cx="3504797" cy="3562626"/>
            </a:xfrm>
            <a:prstGeom prst="straightConnector1">
              <a:avLst/>
            </a:prstGeom>
            <a:noFill/>
            <a:ln cap="flat" cmpd="sng" w="38100">
              <a:solidFill>
                <a:srgbClr val="8CA9AD"/>
              </a:solidFill>
              <a:prstDash val="solid"/>
              <a:round/>
              <a:headEnd len="sm" w="sm" type="none"/>
              <a:tailEnd len="sm" w="sm" type="none"/>
            </a:ln>
          </p:spPr>
        </p:cxnSp>
        <p:cxnSp>
          <p:nvCxnSpPr>
            <p:cNvPr id="976" name="Google Shape;976;p30"/>
            <p:cNvCxnSpPr/>
            <p:nvPr/>
          </p:nvCxnSpPr>
          <p:spPr>
            <a:xfrm>
              <a:off x="676661" y="9346264"/>
              <a:ext cx="1790115" cy="1790115"/>
            </a:xfrm>
            <a:prstGeom prst="straightConnector1">
              <a:avLst/>
            </a:prstGeom>
            <a:noFill/>
            <a:ln cap="flat" cmpd="sng" w="38100">
              <a:solidFill>
                <a:srgbClr val="8CA9AD"/>
              </a:solidFill>
              <a:prstDash val="solid"/>
              <a:round/>
              <a:headEnd len="sm" w="sm" type="none"/>
              <a:tailEnd len="sm" w="sm" type="none"/>
            </a:ln>
          </p:spPr>
        </p:cxnSp>
      </p:grpSp>
      <p:sp>
        <p:nvSpPr>
          <p:cNvPr id="977" name="Google Shape;977;p30"/>
          <p:cNvSpPr txBox="1"/>
          <p:nvPr/>
        </p:nvSpPr>
        <p:spPr>
          <a:xfrm>
            <a:off x="17178425" y="9458176"/>
            <a:ext cx="323525" cy="340616"/>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0" i="0" lang="en-US" sz="2300" u="none" cap="none" strike="noStrike">
                <a:solidFill>
                  <a:srgbClr val="000000"/>
                </a:solidFill>
                <a:latin typeface="Cambria"/>
                <a:ea typeface="Cambria"/>
                <a:cs typeface="Cambria"/>
                <a:sym typeface="Cambria"/>
              </a:rPr>
              <a:t>30</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grpSp>
        <p:nvGrpSpPr>
          <p:cNvPr id="206" name="Google Shape;206;p4"/>
          <p:cNvGrpSpPr/>
          <p:nvPr/>
        </p:nvGrpSpPr>
        <p:grpSpPr>
          <a:xfrm rot="2700000">
            <a:off x="-1376391" y="-3093321"/>
            <a:ext cx="7415398" cy="3565095"/>
            <a:chOff x="0" y="0"/>
            <a:chExt cx="660400" cy="317500"/>
          </a:xfrm>
        </p:grpSpPr>
        <p:sp>
          <p:nvSpPr>
            <p:cNvPr id="207" name="Google Shape;207;p4"/>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4"/>
            <p:cNvSpPr txBox="1"/>
            <p:nvPr/>
          </p:nvSpPr>
          <p:spPr>
            <a:xfrm>
              <a:off x="0" y="136525"/>
              <a:ext cx="660400" cy="180975"/>
            </a:xfrm>
            <a:prstGeom prst="rect">
              <a:avLst/>
            </a:prstGeom>
            <a:noFill/>
            <a:ln>
              <a:noFill/>
            </a:ln>
          </p:spPr>
          <p:txBody>
            <a:bodyPr anchorCtr="0" anchor="ctr" bIns="50800" lIns="50800" spcFirstLastPara="1" rIns="50800" wrap="square" tIns="50800">
              <a:noAutofit/>
            </a:bodyPr>
            <a:lstStyle/>
            <a:p>
              <a:pPr indent="0" lvl="0" marL="0" marR="0" rtl="0" algn="ctr">
                <a:lnSpc>
                  <a:spcPct val="141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09" name="Google Shape;209;p4"/>
          <p:cNvCxnSpPr/>
          <p:nvPr/>
        </p:nvCxnSpPr>
        <p:spPr>
          <a:xfrm>
            <a:off x="-1839005" y="-2273771"/>
            <a:ext cx="5185216" cy="5132702"/>
          </a:xfrm>
          <a:prstGeom prst="straightConnector1">
            <a:avLst/>
          </a:prstGeom>
          <a:noFill/>
          <a:ln cap="flat" cmpd="sng" w="28575">
            <a:solidFill>
              <a:srgbClr val="8CA9AD"/>
            </a:solidFill>
            <a:prstDash val="solid"/>
            <a:round/>
            <a:headEnd len="sm" w="sm" type="none"/>
            <a:tailEnd len="sm" w="sm" type="none"/>
          </a:ln>
        </p:spPr>
      </p:cxnSp>
      <p:cxnSp>
        <p:nvCxnSpPr>
          <p:cNvPr id="210" name="Google Shape;210;p4"/>
          <p:cNvCxnSpPr/>
          <p:nvPr/>
        </p:nvCxnSpPr>
        <p:spPr>
          <a:xfrm>
            <a:off x="-2052951" y="-1961095"/>
            <a:ext cx="5038853" cy="5038853"/>
          </a:xfrm>
          <a:prstGeom prst="straightConnector1">
            <a:avLst/>
          </a:prstGeom>
          <a:noFill/>
          <a:ln cap="flat" cmpd="sng" w="28575">
            <a:solidFill>
              <a:srgbClr val="8CA9AD"/>
            </a:solidFill>
            <a:prstDash val="solid"/>
            <a:round/>
            <a:headEnd len="sm" w="sm" type="none"/>
            <a:tailEnd len="sm" w="sm" type="none"/>
          </a:ln>
        </p:spPr>
      </p:cxnSp>
      <p:cxnSp>
        <p:nvCxnSpPr>
          <p:cNvPr id="211" name="Google Shape;211;p4"/>
          <p:cNvCxnSpPr/>
          <p:nvPr/>
        </p:nvCxnSpPr>
        <p:spPr>
          <a:xfrm>
            <a:off x="-2232553" y="-1602625"/>
            <a:ext cx="4867141" cy="4867141"/>
          </a:xfrm>
          <a:prstGeom prst="straightConnector1">
            <a:avLst/>
          </a:prstGeom>
          <a:noFill/>
          <a:ln cap="flat" cmpd="sng" w="28575">
            <a:solidFill>
              <a:srgbClr val="8CA9AD"/>
            </a:solidFill>
            <a:prstDash val="solid"/>
            <a:round/>
            <a:headEnd len="sm" w="sm" type="none"/>
            <a:tailEnd len="sm" w="sm" type="none"/>
          </a:ln>
        </p:spPr>
      </p:cxnSp>
      <p:cxnSp>
        <p:nvCxnSpPr>
          <p:cNvPr id="212" name="Google Shape;212;p4"/>
          <p:cNvCxnSpPr/>
          <p:nvPr/>
        </p:nvCxnSpPr>
        <p:spPr>
          <a:xfrm>
            <a:off x="-2359208" y="-1216357"/>
            <a:ext cx="4690515" cy="4690515"/>
          </a:xfrm>
          <a:prstGeom prst="straightConnector1">
            <a:avLst/>
          </a:prstGeom>
          <a:noFill/>
          <a:ln cap="flat" cmpd="sng" w="28575">
            <a:solidFill>
              <a:srgbClr val="8CA9AD"/>
            </a:solidFill>
            <a:prstDash val="solid"/>
            <a:round/>
            <a:headEnd len="sm" w="sm" type="none"/>
            <a:tailEnd len="sm" w="sm" type="none"/>
          </a:ln>
        </p:spPr>
      </p:cxnSp>
      <p:cxnSp>
        <p:nvCxnSpPr>
          <p:cNvPr id="213" name="Google Shape;213;p4"/>
          <p:cNvCxnSpPr/>
          <p:nvPr/>
        </p:nvCxnSpPr>
        <p:spPr>
          <a:xfrm>
            <a:off x="-2503062" y="-776680"/>
            <a:ext cx="4347674" cy="4347674"/>
          </a:xfrm>
          <a:prstGeom prst="straightConnector1">
            <a:avLst/>
          </a:prstGeom>
          <a:noFill/>
          <a:ln cap="flat" cmpd="sng" w="28575">
            <a:solidFill>
              <a:srgbClr val="8CA9AD"/>
            </a:solidFill>
            <a:prstDash val="solid"/>
            <a:round/>
            <a:headEnd len="sm" w="sm" type="none"/>
            <a:tailEnd len="sm" w="sm" type="none"/>
          </a:ln>
        </p:spPr>
      </p:cxnSp>
      <p:cxnSp>
        <p:nvCxnSpPr>
          <p:cNvPr id="214" name="Google Shape;214;p4"/>
          <p:cNvCxnSpPr/>
          <p:nvPr/>
        </p:nvCxnSpPr>
        <p:spPr>
          <a:xfrm>
            <a:off x="-2623881" y="-332957"/>
            <a:ext cx="3963599" cy="3985594"/>
          </a:xfrm>
          <a:prstGeom prst="straightConnector1">
            <a:avLst/>
          </a:prstGeom>
          <a:noFill/>
          <a:ln cap="flat" cmpd="sng" w="28575">
            <a:solidFill>
              <a:srgbClr val="8CA9AD"/>
            </a:solidFill>
            <a:prstDash val="solid"/>
            <a:round/>
            <a:headEnd len="sm" w="sm" type="none"/>
            <a:tailEnd len="sm" w="sm" type="none"/>
          </a:ln>
        </p:spPr>
      </p:cxnSp>
      <p:cxnSp>
        <p:nvCxnSpPr>
          <p:cNvPr id="215" name="Google Shape;215;p4"/>
          <p:cNvCxnSpPr/>
          <p:nvPr/>
        </p:nvCxnSpPr>
        <p:spPr>
          <a:xfrm>
            <a:off x="-2598114" y="228677"/>
            <a:ext cx="3377485" cy="3360058"/>
          </a:xfrm>
          <a:prstGeom prst="straightConnector1">
            <a:avLst/>
          </a:prstGeom>
          <a:noFill/>
          <a:ln cap="flat" cmpd="sng" w="28575">
            <a:solidFill>
              <a:srgbClr val="8CA9AD"/>
            </a:solidFill>
            <a:prstDash val="solid"/>
            <a:round/>
            <a:headEnd len="sm" w="sm" type="none"/>
            <a:tailEnd len="sm" w="sm" type="none"/>
          </a:ln>
        </p:spPr>
      </p:cxnSp>
      <p:cxnSp>
        <p:nvCxnSpPr>
          <p:cNvPr id="216" name="Google Shape;216;p4"/>
          <p:cNvCxnSpPr/>
          <p:nvPr/>
        </p:nvCxnSpPr>
        <p:spPr>
          <a:xfrm>
            <a:off x="-2509797" y="905760"/>
            <a:ext cx="2628598" cy="2671969"/>
          </a:xfrm>
          <a:prstGeom prst="straightConnector1">
            <a:avLst/>
          </a:prstGeom>
          <a:noFill/>
          <a:ln cap="flat" cmpd="sng" w="28575">
            <a:solidFill>
              <a:srgbClr val="8CA9AD"/>
            </a:solidFill>
            <a:prstDash val="solid"/>
            <a:round/>
            <a:headEnd len="sm" w="sm" type="none"/>
            <a:tailEnd len="sm" w="sm" type="none"/>
          </a:ln>
        </p:spPr>
      </p:cxnSp>
      <p:grpSp>
        <p:nvGrpSpPr>
          <p:cNvPr id="217" name="Google Shape;217;p4"/>
          <p:cNvGrpSpPr/>
          <p:nvPr/>
        </p:nvGrpSpPr>
        <p:grpSpPr>
          <a:xfrm rot="-2700000">
            <a:off x="11386843" y="7201845"/>
            <a:ext cx="7415398" cy="3565095"/>
            <a:chOff x="0" y="0"/>
            <a:chExt cx="660400" cy="317500"/>
          </a:xfrm>
        </p:grpSpPr>
        <p:sp>
          <p:nvSpPr>
            <p:cNvPr id="218" name="Google Shape;218;p4"/>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4"/>
            <p:cNvSpPr txBox="1"/>
            <p:nvPr/>
          </p:nvSpPr>
          <p:spPr>
            <a:xfrm>
              <a:off x="0" y="136525"/>
              <a:ext cx="660400" cy="180975"/>
            </a:xfrm>
            <a:prstGeom prst="rect">
              <a:avLst/>
            </a:prstGeom>
            <a:noFill/>
            <a:ln>
              <a:noFill/>
            </a:ln>
          </p:spPr>
          <p:txBody>
            <a:bodyPr anchorCtr="0" anchor="ctr" bIns="50800" lIns="50800" spcFirstLastPara="1" rIns="50800" wrap="square" tIns="50800">
              <a:noAutofit/>
            </a:bodyPr>
            <a:lstStyle/>
            <a:p>
              <a:pPr indent="0" lvl="0" marL="0" marR="0" rtl="0" algn="ctr">
                <a:lnSpc>
                  <a:spcPct val="141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20" name="Google Shape;220;p4"/>
          <p:cNvCxnSpPr/>
          <p:nvPr/>
        </p:nvCxnSpPr>
        <p:spPr>
          <a:xfrm flipH="1" rot="10800000">
            <a:off x="14131544" y="7969488"/>
            <a:ext cx="5132702" cy="5185216"/>
          </a:xfrm>
          <a:prstGeom prst="straightConnector1">
            <a:avLst/>
          </a:prstGeom>
          <a:noFill/>
          <a:ln cap="flat" cmpd="sng" w="28575">
            <a:solidFill>
              <a:srgbClr val="8CA9AD"/>
            </a:solidFill>
            <a:prstDash val="solid"/>
            <a:round/>
            <a:headEnd len="sm" w="sm" type="none"/>
            <a:tailEnd len="sm" w="sm" type="none"/>
          </a:ln>
        </p:spPr>
      </p:cxnSp>
      <p:cxnSp>
        <p:nvCxnSpPr>
          <p:cNvPr id="221" name="Google Shape;221;p4"/>
          <p:cNvCxnSpPr/>
          <p:nvPr/>
        </p:nvCxnSpPr>
        <p:spPr>
          <a:xfrm flipH="1" rot="10800000">
            <a:off x="14444220" y="8329798"/>
            <a:ext cx="5038853" cy="5038853"/>
          </a:xfrm>
          <a:prstGeom prst="straightConnector1">
            <a:avLst/>
          </a:prstGeom>
          <a:noFill/>
          <a:ln cap="flat" cmpd="sng" w="28575">
            <a:solidFill>
              <a:srgbClr val="8CA9AD"/>
            </a:solidFill>
            <a:prstDash val="solid"/>
            <a:round/>
            <a:headEnd len="sm" w="sm" type="none"/>
            <a:tailEnd len="sm" w="sm" type="none"/>
          </a:ln>
        </p:spPr>
      </p:cxnSp>
      <p:cxnSp>
        <p:nvCxnSpPr>
          <p:cNvPr id="222" name="Google Shape;222;p4"/>
          <p:cNvCxnSpPr/>
          <p:nvPr/>
        </p:nvCxnSpPr>
        <p:spPr>
          <a:xfrm flipH="1" rot="10800000">
            <a:off x="14802690" y="8681112"/>
            <a:ext cx="4867141" cy="4867141"/>
          </a:xfrm>
          <a:prstGeom prst="straightConnector1">
            <a:avLst/>
          </a:prstGeom>
          <a:noFill/>
          <a:ln cap="flat" cmpd="sng" w="28575">
            <a:solidFill>
              <a:srgbClr val="8CA9AD"/>
            </a:solidFill>
            <a:prstDash val="solid"/>
            <a:round/>
            <a:headEnd len="sm" w="sm" type="none"/>
            <a:tailEnd len="sm" w="sm" type="none"/>
          </a:ln>
        </p:spPr>
      </p:cxnSp>
      <p:sp>
        <p:nvSpPr>
          <p:cNvPr id="223" name="Google Shape;223;p4"/>
          <p:cNvSpPr/>
          <p:nvPr/>
        </p:nvSpPr>
        <p:spPr>
          <a:xfrm>
            <a:off x="11450788" y="1130122"/>
            <a:ext cx="6703805" cy="4268791"/>
          </a:xfrm>
          <a:custGeom>
            <a:rect b="b" l="l" r="r" t="t"/>
            <a:pathLst>
              <a:path extrusionOk="0" h="4268791" w="6703805">
                <a:moveTo>
                  <a:pt x="0" y="0"/>
                </a:moveTo>
                <a:lnTo>
                  <a:pt x="6703805" y="0"/>
                </a:lnTo>
                <a:lnTo>
                  <a:pt x="6703805" y="4268790"/>
                </a:lnTo>
                <a:lnTo>
                  <a:pt x="0" y="4268790"/>
                </a:lnTo>
                <a:lnTo>
                  <a:pt x="0" y="0"/>
                </a:lnTo>
                <a:close/>
              </a:path>
            </a:pathLst>
          </a:custGeom>
          <a:blipFill rotWithShape="1">
            <a:blip r:embed="rId3">
              <a:alphaModFix/>
            </a:blip>
            <a:stretch>
              <a:fillRect b="0" l="0" r="0" t="0"/>
            </a:stretch>
          </a:blipFill>
          <a:ln>
            <a:noFill/>
          </a:ln>
        </p:spPr>
      </p:sp>
      <p:sp>
        <p:nvSpPr>
          <p:cNvPr id="224" name="Google Shape;224;p4"/>
          <p:cNvSpPr txBox="1"/>
          <p:nvPr/>
        </p:nvSpPr>
        <p:spPr>
          <a:xfrm>
            <a:off x="1028700" y="2580943"/>
            <a:ext cx="10183651" cy="2762250"/>
          </a:xfrm>
          <a:prstGeom prst="rect">
            <a:avLst/>
          </a:prstGeom>
          <a:noFill/>
          <a:ln>
            <a:noFill/>
          </a:ln>
        </p:spPr>
        <p:txBody>
          <a:bodyPr anchorCtr="0" anchor="t" bIns="0" lIns="0" spcFirstLastPara="1" rIns="0" wrap="square" tIns="0">
            <a:spAutoFit/>
          </a:bodyPr>
          <a:lstStyle/>
          <a:p>
            <a:pPr indent="0" lvl="0" marL="0" marR="0" rtl="0" algn="just">
              <a:lnSpc>
                <a:spcPct val="111004"/>
              </a:lnSpc>
              <a:spcBef>
                <a:spcPts val="0"/>
              </a:spcBef>
              <a:spcAft>
                <a:spcPts val="0"/>
              </a:spcAft>
              <a:buNone/>
            </a:pPr>
            <a:r>
              <a:rPr b="0" i="0" lang="en-US" sz="2499" u="none" cap="none" strike="noStrike">
                <a:solidFill>
                  <a:srgbClr val="000000"/>
                </a:solidFill>
                <a:latin typeface="Cambria"/>
                <a:ea typeface="Cambria"/>
                <a:cs typeface="Cambria"/>
                <a:sym typeface="Cambria"/>
              </a:rPr>
              <a:t>RADIUS là một giao thức mạng được sử dụng để xác thực và ủy quyền người dùng khi truy cập vào mạng. Nó được sử dụng phổ biến trong mạng không dây, mạng di động và mạng điện thoại từ xa (dial-up). RADIUS hoạt động dựa trên mô hình client-server, trong đó RADIUS server là trung tâm xác thực và ủy quyền, và các thiết bị khách (supplicants) gửi yêu cầu xác thực đến server. RADIUS sử dụng giao thức UDP để truyền tải thông tin xác thực và ủy quyền.</a:t>
            </a:r>
            <a:endParaRPr/>
          </a:p>
          <a:p>
            <a:pPr indent="0" lvl="0" marL="0" marR="0" rtl="0" algn="ctr">
              <a:lnSpc>
                <a:spcPct val="111004"/>
              </a:lnSpc>
              <a:spcBef>
                <a:spcPts val="0"/>
              </a:spcBef>
              <a:spcAft>
                <a:spcPts val="0"/>
              </a:spcAft>
              <a:buNone/>
            </a:pPr>
            <a:r>
              <a:t/>
            </a:r>
            <a:endParaRPr b="0" i="0" sz="2499" u="none" cap="none" strike="noStrike">
              <a:solidFill>
                <a:srgbClr val="000000"/>
              </a:solidFill>
              <a:latin typeface="Cambria"/>
              <a:ea typeface="Cambria"/>
              <a:cs typeface="Cambria"/>
              <a:sym typeface="Cambria"/>
            </a:endParaRPr>
          </a:p>
        </p:txBody>
      </p:sp>
      <p:sp>
        <p:nvSpPr>
          <p:cNvPr id="225" name="Google Shape;225;p4"/>
          <p:cNvSpPr txBox="1"/>
          <p:nvPr/>
        </p:nvSpPr>
        <p:spPr>
          <a:xfrm>
            <a:off x="1028700" y="5765489"/>
            <a:ext cx="10183651" cy="2133602"/>
          </a:xfrm>
          <a:prstGeom prst="rect">
            <a:avLst/>
          </a:prstGeom>
          <a:noFill/>
          <a:ln>
            <a:noFill/>
          </a:ln>
        </p:spPr>
        <p:txBody>
          <a:bodyPr anchorCtr="0" anchor="t" bIns="0" lIns="0" spcFirstLastPara="1" rIns="0" wrap="square" tIns="0">
            <a:spAutoFit/>
          </a:bodyPr>
          <a:lstStyle/>
          <a:p>
            <a:pPr indent="0" lvl="0" marL="0" marR="0" rtl="0" algn="just">
              <a:lnSpc>
                <a:spcPct val="111000"/>
              </a:lnSpc>
              <a:spcBef>
                <a:spcPts val="0"/>
              </a:spcBef>
              <a:spcAft>
                <a:spcPts val="0"/>
              </a:spcAft>
              <a:buNone/>
            </a:pPr>
            <a:r>
              <a:rPr b="0" i="0" lang="en-US" sz="2500" u="none" cap="none" strike="noStrike">
                <a:solidFill>
                  <a:srgbClr val="000000"/>
                </a:solidFill>
                <a:latin typeface="Cambria"/>
                <a:ea typeface="Cambria"/>
                <a:cs typeface="Cambria"/>
                <a:sym typeface="Cambria"/>
              </a:rPr>
              <a:t>LDAP là một giao thức ứng dụng được sử dụng để cung cấp dịch vụ thư mục trên mạng IP. Thư mục là một cơ sở dữ liệu được tổ chức theo cấu trúc phân cấp, chứa thông tin về người dùng, nhóm, tài nguyên mạng và các đối tượng khác. LDAP cung cấp phương thức truy cập và quản lý thông tin trong thư mục. Nó hoạt động trên giao thức TCP/IP và sử dụng cổng 389 (hoặc cổng 636 khi sử dụng LDAP qua SSL).</a:t>
            </a:r>
            <a:endParaRPr/>
          </a:p>
        </p:txBody>
      </p:sp>
      <p:sp>
        <p:nvSpPr>
          <p:cNvPr id="226" name="Google Shape;226;p4"/>
          <p:cNvSpPr txBox="1"/>
          <p:nvPr/>
        </p:nvSpPr>
        <p:spPr>
          <a:xfrm>
            <a:off x="0" y="736600"/>
            <a:ext cx="6509412" cy="66992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5000" u="none" cap="none" strike="noStrike">
                <a:solidFill>
                  <a:srgbClr val="227C9D"/>
                </a:solidFill>
                <a:latin typeface="Arial"/>
                <a:ea typeface="Arial"/>
                <a:cs typeface="Arial"/>
                <a:sym typeface="Arial"/>
              </a:rPr>
              <a:t>KHÁI NIỆM</a:t>
            </a:r>
            <a:endParaRPr/>
          </a:p>
        </p:txBody>
      </p:sp>
      <p:sp>
        <p:nvSpPr>
          <p:cNvPr id="227" name="Google Shape;227;p4"/>
          <p:cNvSpPr txBox="1"/>
          <p:nvPr/>
        </p:nvSpPr>
        <p:spPr>
          <a:xfrm>
            <a:off x="17259280" y="9458176"/>
            <a:ext cx="161817" cy="340616"/>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0" i="0" lang="en-US" sz="2300" u="none" cap="none" strike="noStrike">
                <a:solidFill>
                  <a:srgbClr val="000000"/>
                </a:solidFill>
                <a:latin typeface="Cambria"/>
                <a:ea typeface="Cambria"/>
                <a:cs typeface="Cambria"/>
                <a:sym typeface="Cambria"/>
              </a:rPr>
              <a:t>4</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grpSp>
        <p:nvGrpSpPr>
          <p:cNvPr id="232" name="Google Shape;232;p5"/>
          <p:cNvGrpSpPr/>
          <p:nvPr/>
        </p:nvGrpSpPr>
        <p:grpSpPr>
          <a:xfrm rot="2700000">
            <a:off x="-1376391" y="-3093321"/>
            <a:ext cx="7415398" cy="3565095"/>
            <a:chOff x="0" y="0"/>
            <a:chExt cx="660400" cy="317500"/>
          </a:xfrm>
        </p:grpSpPr>
        <p:sp>
          <p:nvSpPr>
            <p:cNvPr id="233" name="Google Shape;233;p5"/>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txBox="1"/>
            <p:nvPr/>
          </p:nvSpPr>
          <p:spPr>
            <a:xfrm>
              <a:off x="0" y="136525"/>
              <a:ext cx="660400" cy="180975"/>
            </a:xfrm>
            <a:prstGeom prst="rect">
              <a:avLst/>
            </a:prstGeom>
            <a:noFill/>
            <a:ln>
              <a:noFill/>
            </a:ln>
          </p:spPr>
          <p:txBody>
            <a:bodyPr anchorCtr="0" anchor="ctr" bIns="50800" lIns="50800" spcFirstLastPara="1" rIns="50800" wrap="square" tIns="50800">
              <a:noAutofit/>
            </a:bodyPr>
            <a:lstStyle/>
            <a:p>
              <a:pPr indent="0" lvl="0" marL="0" marR="0" rtl="0" algn="ctr">
                <a:lnSpc>
                  <a:spcPct val="141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35" name="Google Shape;235;p5"/>
          <p:cNvCxnSpPr/>
          <p:nvPr/>
        </p:nvCxnSpPr>
        <p:spPr>
          <a:xfrm>
            <a:off x="-1839005" y="-2273771"/>
            <a:ext cx="5185216" cy="5132702"/>
          </a:xfrm>
          <a:prstGeom prst="straightConnector1">
            <a:avLst/>
          </a:prstGeom>
          <a:noFill/>
          <a:ln cap="flat" cmpd="sng" w="28575">
            <a:solidFill>
              <a:srgbClr val="8CA9AD"/>
            </a:solidFill>
            <a:prstDash val="solid"/>
            <a:round/>
            <a:headEnd len="sm" w="sm" type="none"/>
            <a:tailEnd len="sm" w="sm" type="none"/>
          </a:ln>
        </p:spPr>
      </p:cxnSp>
      <p:cxnSp>
        <p:nvCxnSpPr>
          <p:cNvPr id="236" name="Google Shape;236;p5"/>
          <p:cNvCxnSpPr/>
          <p:nvPr/>
        </p:nvCxnSpPr>
        <p:spPr>
          <a:xfrm>
            <a:off x="-2052951" y="-1961095"/>
            <a:ext cx="5038853" cy="5038853"/>
          </a:xfrm>
          <a:prstGeom prst="straightConnector1">
            <a:avLst/>
          </a:prstGeom>
          <a:noFill/>
          <a:ln cap="flat" cmpd="sng" w="28575">
            <a:solidFill>
              <a:srgbClr val="8CA9AD"/>
            </a:solidFill>
            <a:prstDash val="solid"/>
            <a:round/>
            <a:headEnd len="sm" w="sm" type="none"/>
            <a:tailEnd len="sm" w="sm" type="none"/>
          </a:ln>
        </p:spPr>
      </p:cxnSp>
      <p:cxnSp>
        <p:nvCxnSpPr>
          <p:cNvPr id="237" name="Google Shape;237;p5"/>
          <p:cNvCxnSpPr/>
          <p:nvPr/>
        </p:nvCxnSpPr>
        <p:spPr>
          <a:xfrm>
            <a:off x="-2232553" y="-1602625"/>
            <a:ext cx="4867141" cy="4867141"/>
          </a:xfrm>
          <a:prstGeom prst="straightConnector1">
            <a:avLst/>
          </a:prstGeom>
          <a:noFill/>
          <a:ln cap="flat" cmpd="sng" w="28575">
            <a:solidFill>
              <a:srgbClr val="8CA9AD"/>
            </a:solidFill>
            <a:prstDash val="solid"/>
            <a:round/>
            <a:headEnd len="sm" w="sm" type="none"/>
            <a:tailEnd len="sm" w="sm" type="none"/>
          </a:ln>
        </p:spPr>
      </p:cxnSp>
      <p:cxnSp>
        <p:nvCxnSpPr>
          <p:cNvPr id="238" name="Google Shape;238;p5"/>
          <p:cNvCxnSpPr/>
          <p:nvPr/>
        </p:nvCxnSpPr>
        <p:spPr>
          <a:xfrm>
            <a:off x="-2359208" y="-1216357"/>
            <a:ext cx="4690515" cy="4690515"/>
          </a:xfrm>
          <a:prstGeom prst="straightConnector1">
            <a:avLst/>
          </a:prstGeom>
          <a:noFill/>
          <a:ln cap="flat" cmpd="sng" w="28575">
            <a:solidFill>
              <a:srgbClr val="8CA9AD"/>
            </a:solidFill>
            <a:prstDash val="solid"/>
            <a:round/>
            <a:headEnd len="sm" w="sm" type="none"/>
            <a:tailEnd len="sm" w="sm" type="none"/>
          </a:ln>
        </p:spPr>
      </p:cxnSp>
      <p:cxnSp>
        <p:nvCxnSpPr>
          <p:cNvPr id="239" name="Google Shape;239;p5"/>
          <p:cNvCxnSpPr/>
          <p:nvPr/>
        </p:nvCxnSpPr>
        <p:spPr>
          <a:xfrm>
            <a:off x="-2503062" y="-776680"/>
            <a:ext cx="4347674" cy="4347674"/>
          </a:xfrm>
          <a:prstGeom prst="straightConnector1">
            <a:avLst/>
          </a:prstGeom>
          <a:noFill/>
          <a:ln cap="flat" cmpd="sng" w="28575">
            <a:solidFill>
              <a:srgbClr val="8CA9AD"/>
            </a:solidFill>
            <a:prstDash val="solid"/>
            <a:round/>
            <a:headEnd len="sm" w="sm" type="none"/>
            <a:tailEnd len="sm" w="sm" type="none"/>
          </a:ln>
        </p:spPr>
      </p:cxnSp>
      <p:cxnSp>
        <p:nvCxnSpPr>
          <p:cNvPr id="240" name="Google Shape;240;p5"/>
          <p:cNvCxnSpPr/>
          <p:nvPr/>
        </p:nvCxnSpPr>
        <p:spPr>
          <a:xfrm>
            <a:off x="-2623881" y="-332957"/>
            <a:ext cx="3963599" cy="3985594"/>
          </a:xfrm>
          <a:prstGeom prst="straightConnector1">
            <a:avLst/>
          </a:prstGeom>
          <a:noFill/>
          <a:ln cap="flat" cmpd="sng" w="28575">
            <a:solidFill>
              <a:srgbClr val="8CA9AD"/>
            </a:solidFill>
            <a:prstDash val="solid"/>
            <a:round/>
            <a:headEnd len="sm" w="sm" type="none"/>
            <a:tailEnd len="sm" w="sm" type="none"/>
          </a:ln>
        </p:spPr>
      </p:cxnSp>
      <p:cxnSp>
        <p:nvCxnSpPr>
          <p:cNvPr id="241" name="Google Shape;241;p5"/>
          <p:cNvCxnSpPr/>
          <p:nvPr/>
        </p:nvCxnSpPr>
        <p:spPr>
          <a:xfrm>
            <a:off x="-2598114" y="228677"/>
            <a:ext cx="3377485" cy="3360058"/>
          </a:xfrm>
          <a:prstGeom prst="straightConnector1">
            <a:avLst/>
          </a:prstGeom>
          <a:noFill/>
          <a:ln cap="flat" cmpd="sng" w="28575">
            <a:solidFill>
              <a:srgbClr val="8CA9AD"/>
            </a:solidFill>
            <a:prstDash val="solid"/>
            <a:round/>
            <a:headEnd len="sm" w="sm" type="none"/>
            <a:tailEnd len="sm" w="sm" type="none"/>
          </a:ln>
        </p:spPr>
      </p:cxnSp>
      <p:cxnSp>
        <p:nvCxnSpPr>
          <p:cNvPr id="242" name="Google Shape;242;p5"/>
          <p:cNvCxnSpPr/>
          <p:nvPr/>
        </p:nvCxnSpPr>
        <p:spPr>
          <a:xfrm>
            <a:off x="-2509797" y="905760"/>
            <a:ext cx="2628598" cy="2671969"/>
          </a:xfrm>
          <a:prstGeom prst="straightConnector1">
            <a:avLst/>
          </a:prstGeom>
          <a:noFill/>
          <a:ln cap="flat" cmpd="sng" w="28575">
            <a:solidFill>
              <a:srgbClr val="8CA9AD"/>
            </a:solidFill>
            <a:prstDash val="solid"/>
            <a:round/>
            <a:headEnd len="sm" w="sm" type="none"/>
            <a:tailEnd len="sm" w="sm" type="none"/>
          </a:ln>
        </p:spPr>
      </p:cxnSp>
      <p:grpSp>
        <p:nvGrpSpPr>
          <p:cNvPr id="243" name="Google Shape;243;p5"/>
          <p:cNvGrpSpPr/>
          <p:nvPr/>
        </p:nvGrpSpPr>
        <p:grpSpPr>
          <a:xfrm rot="-2700000">
            <a:off x="11386843" y="7201845"/>
            <a:ext cx="7415398" cy="3565095"/>
            <a:chOff x="0" y="0"/>
            <a:chExt cx="660400" cy="317500"/>
          </a:xfrm>
        </p:grpSpPr>
        <p:sp>
          <p:nvSpPr>
            <p:cNvPr id="244" name="Google Shape;244;p5"/>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5"/>
            <p:cNvSpPr txBox="1"/>
            <p:nvPr/>
          </p:nvSpPr>
          <p:spPr>
            <a:xfrm>
              <a:off x="0" y="136525"/>
              <a:ext cx="660400" cy="180975"/>
            </a:xfrm>
            <a:prstGeom prst="rect">
              <a:avLst/>
            </a:prstGeom>
            <a:noFill/>
            <a:ln>
              <a:noFill/>
            </a:ln>
          </p:spPr>
          <p:txBody>
            <a:bodyPr anchorCtr="0" anchor="ctr" bIns="50800" lIns="50800" spcFirstLastPara="1" rIns="50800" wrap="square" tIns="50800">
              <a:noAutofit/>
            </a:bodyPr>
            <a:lstStyle/>
            <a:p>
              <a:pPr indent="0" lvl="0" marL="0" marR="0" rtl="0" algn="ctr">
                <a:lnSpc>
                  <a:spcPct val="141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46" name="Google Shape;246;p5"/>
          <p:cNvCxnSpPr/>
          <p:nvPr/>
        </p:nvCxnSpPr>
        <p:spPr>
          <a:xfrm flipH="1" rot="10800000">
            <a:off x="14131544" y="7969488"/>
            <a:ext cx="5132702" cy="5185216"/>
          </a:xfrm>
          <a:prstGeom prst="straightConnector1">
            <a:avLst/>
          </a:prstGeom>
          <a:noFill/>
          <a:ln cap="flat" cmpd="sng" w="28575">
            <a:solidFill>
              <a:srgbClr val="8CA9AD"/>
            </a:solidFill>
            <a:prstDash val="solid"/>
            <a:round/>
            <a:headEnd len="sm" w="sm" type="none"/>
            <a:tailEnd len="sm" w="sm" type="none"/>
          </a:ln>
        </p:spPr>
      </p:cxnSp>
      <p:cxnSp>
        <p:nvCxnSpPr>
          <p:cNvPr id="247" name="Google Shape;247;p5"/>
          <p:cNvCxnSpPr/>
          <p:nvPr/>
        </p:nvCxnSpPr>
        <p:spPr>
          <a:xfrm flipH="1" rot="10800000">
            <a:off x="14444220" y="8329798"/>
            <a:ext cx="5038853" cy="5038853"/>
          </a:xfrm>
          <a:prstGeom prst="straightConnector1">
            <a:avLst/>
          </a:prstGeom>
          <a:noFill/>
          <a:ln cap="flat" cmpd="sng" w="28575">
            <a:solidFill>
              <a:srgbClr val="8CA9AD"/>
            </a:solidFill>
            <a:prstDash val="solid"/>
            <a:round/>
            <a:headEnd len="sm" w="sm" type="none"/>
            <a:tailEnd len="sm" w="sm" type="none"/>
          </a:ln>
        </p:spPr>
      </p:cxnSp>
      <p:cxnSp>
        <p:nvCxnSpPr>
          <p:cNvPr id="248" name="Google Shape;248;p5"/>
          <p:cNvCxnSpPr/>
          <p:nvPr/>
        </p:nvCxnSpPr>
        <p:spPr>
          <a:xfrm flipH="1" rot="10800000">
            <a:off x="14802690" y="8681112"/>
            <a:ext cx="4867141" cy="4867141"/>
          </a:xfrm>
          <a:prstGeom prst="straightConnector1">
            <a:avLst/>
          </a:prstGeom>
          <a:noFill/>
          <a:ln cap="flat" cmpd="sng" w="28575">
            <a:solidFill>
              <a:srgbClr val="8CA9AD"/>
            </a:solidFill>
            <a:prstDash val="solid"/>
            <a:round/>
            <a:headEnd len="sm" w="sm" type="none"/>
            <a:tailEnd len="sm" w="sm" type="none"/>
          </a:ln>
        </p:spPr>
      </p:cxnSp>
      <p:sp>
        <p:nvSpPr>
          <p:cNvPr id="249" name="Google Shape;249;p5"/>
          <p:cNvSpPr/>
          <p:nvPr/>
        </p:nvSpPr>
        <p:spPr>
          <a:xfrm>
            <a:off x="11754909" y="1634758"/>
            <a:ext cx="6095563" cy="4876450"/>
          </a:xfrm>
          <a:custGeom>
            <a:rect b="b" l="l" r="r" t="t"/>
            <a:pathLst>
              <a:path extrusionOk="0" h="4876450" w="6095563">
                <a:moveTo>
                  <a:pt x="0" y="0"/>
                </a:moveTo>
                <a:lnTo>
                  <a:pt x="6095563" y="0"/>
                </a:lnTo>
                <a:lnTo>
                  <a:pt x="6095563" y="4876450"/>
                </a:lnTo>
                <a:lnTo>
                  <a:pt x="0" y="4876450"/>
                </a:lnTo>
                <a:lnTo>
                  <a:pt x="0" y="0"/>
                </a:lnTo>
                <a:close/>
              </a:path>
            </a:pathLst>
          </a:custGeom>
          <a:blipFill rotWithShape="1">
            <a:blip r:embed="rId3">
              <a:alphaModFix/>
            </a:blip>
            <a:stretch>
              <a:fillRect b="0" l="0" r="0" t="0"/>
            </a:stretch>
          </a:blipFill>
          <a:ln>
            <a:noFill/>
          </a:ln>
        </p:spPr>
      </p:sp>
      <p:sp>
        <p:nvSpPr>
          <p:cNvPr id="250" name="Google Shape;250;p5"/>
          <p:cNvSpPr txBox="1"/>
          <p:nvPr/>
        </p:nvSpPr>
        <p:spPr>
          <a:xfrm>
            <a:off x="1028700" y="2868455"/>
            <a:ext cx="10183651" cy="1733550"/>
          </a:xfrm>
          <a:prstGeom prst="rect">
            <a:avLst/>
          </a:prstGeom>
          <a:noFill/>
          <a:ln>
            <a:noFill/>
          </a:ln>
        </p:spPr>
        <p:txBody>
          <a:bodyPr anchorCtr="0" anchor="t" bIns="0" lIns="0" spcFirstLastPara="1" rIns="0" wrap="square" tIns="0">
            <a:spAutoFit/>
          </a:bodyPr>
          <a:lstStyle/>
          <a:p>
            <a:pPr indent="0" lvl="0" marL="0" marR="0" rtl="0" algn="just">
              <a:lnSpc>
                <a:spcPct val="111004"/>
              </a:lnSpc>
              <a:spcBef>
                <a:spcPts val="0"/>
              </a:spcBef>
              <a:spcAft>
                <a:spcPts val="0"/>
              </a:spcAft>
              <a:buNone/>
            </a:pPr>
            <a:r>
              <a:rPr b="0" i="0" lang="en-US" sz="2499" u="none" cap="none" strike="noStrike">
                <a:solidFill>
                  <a:srgbClr val="000000"/>
                </a:solidFill>
                <a:latin typeface="Cambria"/>
                <a:ea typeface="Cambria"/>
                <a:cs typeface="Cambria"/>
                <a:sym typeface="Cambria"/>
              </a:rPr>
              <a:t>Mục tiêu của đồ án:</a:t>
            </a:r>
            <a:endParaRPr/>
          </a:p>
          <a:p>
            <a:pPr indent="-269874" lvl="1" marL="539749" marR="0" rtl="0" algn="just">
              <a:lnSpc>
                <a:spcPct val="111004"/>
              </a:lnSpc>
              <a:spcBef>
                <a:spcPts val="0"/>
              </a:spcBef>
              <a:spcAft>
                <a:spcPts val="0"/>
              </a:spcAft>
              <a:buClr>
                <a:srgbClr val="000000"/>
              </a:buClr>
              <a:buSzPts val="2499"/>
              <a:buFont typeface="Cambria"/>
              <a:buAutoNum type="arabicPeriod"/>
            </a:pPr>
            <a:r>
              <a:rPr b="0" i="0" lang="en-US" sz="2499" u="none" cap="none" strike="noStrike">
                <a:solidFill>
                  <a:srgbClr val="000000"/>
                </a:solidFill>
                <a:latin typeface="Cambria"/>
                <a:ea typeface="Cambria"/>
                <a:cs typeface="Cambria"/>
                <a:sym typeface="Cambria"/>
              </a:rPr>
              <a:t>Hiểu rõ nguyên lý hoạt động và giao thức của RADIUS và LDAP.</a:t>
            </a:r>
            <a:endParaRPr/>
          </a:p>
          <a:p>
            <a:pPr indent="-269874" lvl="1" marL="539749" marR="0" rtl="0" algn="just">
              <a:lnSpc>
                <a:spcPct val="111004"/>
              </a:lnSpc>
              <a:spcBef>
                <a:spcPts val="0"/>
              </a:spcBef>
              <a:spcAft>
                <a:spcPts val="0"/>
              </a:spcAft>
              <a:buClr>
                <a:srgbClr val="000000"/>
              </a:buClr>
              <a:buSzPts val="2499"/>
              <a:buFont typeface="Cambria"/>
              <a:buAutoNum type="arabicPeriod"/>
            </a:pPr>
            <a:r>
              <a:rPr b="0" i="0" lang="en-US" sz="2499" u="none" cap="none" strike="noStrike">
                <a:solidFill>
                  <a:srgbClr val="000000"/>
                </a:solidFill>
                <a:latin typeface="Cambria"/>
                <a:ea typeface="Cambria"/>
                <a:cs typeface="Cambria"/>
                <a:sym typeface="Cambria"/>
              </a:rPr>
              <a:t>Xây dựng và cấu hình mô hình kết hợp RADIUS và LDAP.</a:t>
            </a:r>
            <a:endParaRPr/>
          </a:p>
          <a:p>
            <a:pPr indent="-269874" lvl="1" marL="539749" marR="0" rtl="0" algn="just">
              <a:lnSpc>
                <a:spcPct val="111004"/>
              </a:lnSpc>
              <a:spcBef>
                <a:spcPts val="0"/>
              </a:spcBef>
              <a:spcAft>
                <a:spcPts val="0"/>
              </a:spcAft>
              <a:buClr>
                <a:srgbClr val="000000"/>
              </a:buClr>
              <a:buSzPts val="2499"/>
              <a:buFont typeface="Cambria"/>
              <a:buAutoNum type="arabicPeriod"/>
            </a:pPr>
            <a:r>
              <a:rPr b="0" i="0" lang="en-US" sz="2499" u="none" cap="none" strike="noStrike">
                <a:solidFill>
                  <a:srgbClr val="000000"/>
                </a:solidFill>
                <a:latin typeface="Cambria"/>
                <a:ea typeface="Cambria"/>
                <a:cs typeface="Cambria"/>
                <a:sym typeface="Cambria"/>
              </a:rPr>
              <a:t>Đánh giá hiệu quả, lợi ích và hạn chế của hệ thống.</a:t>
            </a:r>
            <a:endParaRPr/>
          </a:p>
          <a:p>
            <a:pPr indent="0" lvl="0" marL="0" marR="0" rtl="0" algn="ctr">
              <a:lnSpc>
                <a:spcPct val="111004"/>
              </a:lnSpc>
              <a:spcBef>
                <a:spcPts val="0"/>
              </a:spcBef>
              <a:spcAft>
                <a:spcPts val="0"/>
              </a:spcAft>
              <a:buNone/>
            </a:pPr>
            <a:r>
              <a:t/>
            </a:r>
            <a:endParaRPr b="0" i="0" sz="2499" u="none" cap="none" strike="noStrike">
              <a:solidFill>
                <a:srgbClr val="000000"/>
              </a:solidFill>
              <a:latin typeface="Cambria"/>
              <a:ea typeface="Cambria"/>
              <a:cs typeface="Cambria"/>
              <a:sym typeface="Cambria"/>
            </a:endParaRPr>
          </a:p>
        </p:txBody>
      </p:sp>
      <p:sp>
        <p:nvSpPr>
          <p:cNvPr id="251" name="Google Shape;251;p5"/>
          <p:cNvSpPr txBox="1"/>
          <p:nvPr/>
        </p:nvSpPr>
        <p:spPr>
          <a:xfrm>
            <a:off x="1028700" y="5490235"/>
            <a:ext cx="10183651" cy="3190877"/>
          </a:xfrm>
          <a:prstGeom prst="rect">
            <a:avLst/>
          </a:prstGeom>
          <a:noFill/>
          <a:ln>
            <a:noFill/>
          </a:ln>
        </p:spPr>
        <p:txBody>
          <a:bodyPr anchorCtr="0" anchor="t" bIns="0" lIns="0" spcFirstLastPara="1" rIns="0" wrap="square" tIns="0">
            <a:spAutoFit/>
          </a:bodyPr>
          <a:lstStyle/>
          <a:p>
            <a:pPr indent="0" lvl="0" marL="0" marR="0" rtl="0" algn="just">
              <a:lnSpc>
                <a:spcPct val="111000"/>
              </a:lnSpc>
              <a:spcBef>
                <a:spcPts val="0"/>
              </a:spcBef>
              <a:spcAft>
                <a:spcPts val="0"/>
              </a:spcAft>
              <a:buNone/>
            </a:pPr>
            <a:r>
              <a:rPr b="0" i="0" lang="en-US" sz="2500" u="none" cap="none" strike="noStrike">
                <a:solidFill>
                  <a:srgbClr val="000000"/>
                </a:solidFill>
                <a:latin typeface="Cambria"/>
                <a:ea typeface="Cambria"/>
                <a:cs typeface="Cambria"/>
                <a:sym typeface="Cambria"/>
              </a:rPr>
              <a:t>Phạm vi nghiên cứu:</a:t>
            </a:r>
            <a:endParaRPr/>
          </a:p>
          <a:p>
            <a:pPr indent="-269892" lvl="1" marL="539785" marR="0" rtl="0" algn="just">
              <a:lnSpc>
                <a:spcPct val="111000"/>
              </a:lnSpc>
              <a:spcBef>
                <a:spcPts val="0"/>
              </a:spcBef>
              <a:spcAft>
                <a:spcPts val="0"/>
              </a:spcAft>
              <a:buClr>
                <a:srgbClr val="000000"/>
              </a:buClr>
              <a:buSzPts val="2500"/>
              <a:buFont typeface="Cambria"/>
              <a:buAutoNum type="arabicPeriod"/>
            </a:pPr>
            <a:r>
              <a:rPr b="0" i="0" lang="en-US" sz="2500" u="none" cap="none" strike="noStrike">
                <a:solidFill>
                  <a:srgbClr val="000000"/>
                </a:solidFill>
                <a:latin typeface="Cambria"/>
                <a:ea typeface="Cambria"/>
                <a:cs typeface="Cambria"/>
                <a:sym typeface="Cambria"/>
              </a:rPr>
              <a:t>Công nghệ: Nghiên cứu các chức năng của RADIUS (Authentication, Authorization, Accounting) và LDAP (cấu trúc thư mục, giao thức truy cập).</a:t>
            </a:r>
            <a:endParaRPr/>
          </a:p>
          <a:p>
            <a:pPr indent="-269892" lvl="1" marL="539785" marR="0" rtl="0" algn="just">
              <a:lnSpc>
                <a:spcPct val="111000"/>
              </a:lnSpc>
              <a:spcBef>
                <a:spcPts val="0"/>
              </a:spcBef>
              <a:spcAft>
                <a:spcPts val="0"/>
              </a:spcAft>
              <a:buClr>
                <a:srgbClr val="000000"/>
              </a:buClr>
              <a:buSzPts val="2500"/>
              <a:buFont typeface="Cambria"/>
              <a:buAutoNum type="arabicPeriod"/>
            </a:pPr>
            <a:r>
              <a:rPr b="0" i="0" lang="en-US" sz="2500" u="none" cap="none" strike="noStrike">
                <a:solidFill>
                  <a:srgbClr val="000000"/>
                </a:solidFill>
                <a:latin typeface="Cambria"/>
                <a:ea typeface="Cambria"/>
                <a:cs typeface="Cambria"/>
                <a:sym typeface="Cambria"/>
              </a:rPr>
              <a:t>Triển khai: Áp dụng RADIUS và LDAP trong mạng không dây với các thiết bị Access Point và Wi-Fi controllers.</a:t>
            </a:r>
            <a:endParaRPr/>
          </a:p>
          <a:p>
            <a:pPr indent="-269892" lvl="1" marL="539785" marR="0" rtl="0" algn="just">
              <a:lnSpc>
                <a:spcPct val="111000"/>
              </a:lnSpc>
              <a:spcBef>
                <a:spcPts val="0"/>
              </a:spcBef>
              <a:spcAft>
                <a:spcPts val="0"/>
              </a:spcAft>
              <a:buClr>
                <a:srgbClr val="000000"/>
              </a:buClr>
              <a:buSzPts val="2500"/>
              <a:buFont typeface="Cambria"/>
              <a:buAutoNum type="arabicPeriod"/>
            </a:pPr>
            <a:r>
              <a:rPr b="0" i="0" lang="en-US" sz="2500" u="none" cap="none" strike="noStrike">
                <a:solidFill>
                  <a:srgbClr val="000000"/>
                </a:solidFill>
                <a:latin typeface="Cambria"/>
                <a:ea typeface="Cambria"/>
                <a:cs typeface="Cambria"/>
                <a:sym typeface="Cambria"/>
              </a:rPr>
              <a:t>Thử nghiệm và đánh giá: Đánh giá hiệu suất, bảo mật và khả năng mở rộng của hệ thống.</a:t>
            </a:r>
            <a:endParaRPr/>
          </a:p>
          <a:p>
            <a:pPr indent="0" lvl="0" marL="0" marR="0" rtl="0" algn="just">
              <a:lnSpc>
                <a:spcPct val="111000"/>
              </a:lnSpc>
              <a:spcBef>
                <a:spcPts val="0"/>
              </a:spcBef>
              <a:spcAft>
                <a:spcPts val="0"/>
              </a:spcAft>
              <a:buNone/>
            </a:pPr>
            <a:r>
              <a:t/>
            </a:r>
            <a:endParaRPr b="0" i="0" sz="2500" u="none" cap="none" strike="noStrike">
              <a:solidFill>
                <a:srgbClr val="000000"/>
              </a:solidFill>
              <a:latin typeface="Cambria"/>
              <a:ea typeface="Cambria"/>
              <a:cs typeface="Cambria"/>
              <a:sym typeface="Cambria"/>
            </a:endParaRPr>
          </a:p>
        </p:txBody>
      </p:sp>
      <p:sp>
        <p:nvSpPr>
          <p:cNvPr id="252" name="Google Shape;252;p5"/>
          <p:cNvSpPr txBox="1"/>
          <p:nvPr/>
        </p:nvSpPr>
        <p:spPr>
          <a:xfrm>
            <a:off x="779371" y="613660"/>
            <a:ext cx="11419614" cy="66992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5000" u="none" cap="none" strike="noStrike">
                <a:solidFill>
                  <a:srgbClr val="227C9D"/>
                </a:solidFill>
                <a:latin typeface="Arial"/>
                <a:ea typeface="Arial"/>
                <a:cs typeface="Arial"/>
                <a:sym typeface="Arial"/>
              </a:rPr>
              <a:t>MỤC TIÊU VÀ PHẠM VI NGHIÊN CỨU</a:t>
            </a:r>
            <a:endParaRPr/>
          </a:p>
        </p:txBody>
      </p:sp>
      <p:sp>
        <p:nvSpPr>
          <p:cNvPr id="253" name="Google Shape;253;p5"/>
          <p:cNvSpPr txBox="1"/>
          <p:nvPr/>
        </p:nvSpPr>
        <p:spPr>
          <a:xfrm>
            <a:off x="17259280" y="9458176"/>
            <a:ext cx="161817" cy="340616"/>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0" i="0" lang="en-US" sz="2300" u="none" cap="none" strike="noStrike">
                <a:solidFill>
                  <a:srgbClr val="000000"/>
                </a:solidFill>
                <a:latin typeface="Cambria"/>
                <a:ea typeface="Cambria"/>
                <a:cs typeface="Cambria"/>
                <a:sym typeface="Cambria"/>
              </a:rPr>
              <a:t>5</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57" name="Shape 257"/>
        <p:cNvGrpSpPr/>
        <p:nvPr/>
      </p:nvGrpSpPr>
      <p:grpSpPr>
        <a:xfrm>
          <a:off x="0" y="0"/>
          <a:ext cx="0" cy="0"/>
          <a:chOff x="0" y="0"/>
          <a:chExt cx="0" cy="0"/>
        </a:xfrm>
      </p:grpSpPr>
      <p:grpSp>
        <p:nvGrpSpPr>
          <p:cNvPr id="258" name="Google Shape;258;p6"/>
          <p:cNvGrpSpPr/>
          <p:nvPr/>
        </p:nvGrpSpPr>
        <p:grpSpPr>
          <a:xfrm rot="2700000">
            <a:off x="14381224" y="7574679"/>
            <a:ext cx="7415398" cy="3565095"/>
            <a:chOff x="0" y="0"/>
            <a:chExt cx="660400" cy="317500"/>
          </a:xfrm>
        </p:grpSpPr>
        <p:sp>
          <p:nvSpPr>
            <p:cNvPr id="259" name="Google Shape;259;p6"/>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6"/>
            <p:cNvSpPr txBox="1"/>
            <p:nvPr/>
          </p:nvSpPr>
          <p:spPr>
            <a:xfrm>
              <a:off x="0" y="136525"/>
              <a:ext cx="660400" cy="180975"/>
            </a:xfrm>
            <a:prstGeom prst="rect">
              <a:avLst/>
            </a:prstGeom>
            <a:noFill/>
            <a:ln>
              <a:noFill/>
            </a:ln>
          </p:spPr>
          <p:txBody>
            <a:bodyPr anchorCtr="0" anchor="ctr" bIns="50800" lIns="50800" spcFirstLastPara="1" rIns="50800" wrap="square" tIns="50800">
              <a:noAutofit/>
            </a:bodyPr>
            <a:lstStyle/>
            <a:p>
              <a:pPr indent="0" lvl="0" marL="0" marR="0" rtl="0" algn="ctr">
                <a:lnSpc>
                  <a:spcPct val="141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61" name="Google Shape;261;p6"/>
          <p:cNvCxnSpPr/>
          <p:nvPr/>
        </p:nvCxnSpPr>
        <p:spPr>
          <a:xfrm>
            <a:off x="13918610" y="8394229"/>
            <a:ext cx="5185216" cy="5132702"/>
          </a:xfrm>
          <a:prstGeom prst="straightConnector1">
            <a:avLst/>
          </a:prstGeom>
          <a:noFill/>
          <a:ln cap="flat" cmpd="sng" w="28575">
            <a:solidFill>
              <a:srgbClr val="8CA9AD"/>
            </a:solidFill>
            <a:prstDash val="solid"/>
            <a:round/>
            <a:headEnd len="sm" w="sm" type="none"/>
            <a:tailEnd len="sm" w="sm" type="none"/>
          </a:ln>
        </p:spPr>
      </p:cxnSp>
      <p:cxnSp>
        <p:nvCxnSpPr>
          <p:cNvPr id="262" name="Google Shape;262;p6"/>
          <p:cNvCxnSpPr/>
          <p:nvPr/>
        </p:nvCxnSpPr>
        <p:spPr>
          <a:xfrm>
            <a:off x="13704664" y="8706905"/>
            <a:ext cx="5038853" cy="5038853"/>
          </a:xfrm>
          <a:prstGeom prst="straightConnector1">
            <a:avLst/>
          </a:prstGeom>
          <a:noFill/>
          <a:ln cap="flat" cmpd="sng" w="28575">
            <a:solidFill>
              <a:srgbClr val="8CA9AD"/>
            </a:solidFill>
            <a:prstDash val="solid"/>
            <a:round/>
            <a:headEnd len="sm" w="sm" type="none"/>
            <a:tailEnd len="sm" w="sm" type="none"/>
          </a:ln>
        </p:spPr>
      </p:cxnSp>
      <p:cxnSp>
        <p:nvCxnSpPr>
          <p:cNvPr id="263" name="Google Shape;263;p6"/>
          <p:cNvCxnSpPr/>
          <p:nvPr/>
        </p:nvCxnSpPr>
        <p:spPr>
          <a:xfrm>
            <a:off x="13525062" y="9065375"/>
            <a:ext cx="4867141" cy="4867141"/>
          </a:xfrm>
          <a:prstGeom prst="straightConnector1">
            <a:avLst/>
          </a:prstGeom>
          <a:noFill/>
          <a:ln cap="flat" cmpd="sng" w="28575">
            <a:solidFill>
              <a:srgbClr val="8CA9AD"/>
            </a:solidFill>
            <a:prstDash val="solid"/>
            <a:round/>
            <a:headEnd len="sm" w="sm" type="none"/>
            <a:tailEnd len="sm" w="sm" type="none"/>
          </a:ln>
        </p:spPr>
      </p:cxnSp>
      <p:cxnSp>
        <p:nvCxnSpPr>
          <p:cNvPr id="264" name="Google Shape;264;p6"/>
          <p:cNvCxnSpPr/>
          <p:nvPr/>
        </p:nvCxnSpPr>
        <p:spPr>
          <a:xfrm>
            <a:off x="13398407" y="9451643"/>
            <a:ext cx="4690515" cy="4690515"/>
          </a:xfrm>
          <a:prstGeom prst="straightConnector1">
            <a:avLst/>
          </a:prstGeom>
          <a:noFill/>
          <a:ln cap="flat" cmpd="sng" w="28575">
            <a:solidFill>
              <a:srgbClr val="8CA9AD"/>
            </a:solidFill>
            <a:prstDash val="solid"/>
            <a:round/>
            <a:headEnd len="sm" w="sm" type="none"/>
            <a:tailEnd len="sm" w="sm" type="none"/>
          </a:ln>
        </p:spPr>
      </p:cxnSp>
      <p:cxnSp>
        <p:nvCxnSpPr>
          <p:cNvPr id="265" name="Google Shape;265;p6"/>
          <p:cNvCxnSpPr/>
          <p:nvPr/>
        </p:nvCxnSpPr>
        <p:spPr>
          <a:xfrm>
            <a:off x="13254553" y="9891320"/>
            <a:ext cx="4347674" cy="4347674"/>
          </a:xfrm>
          <a:prstGeom prst="straightConnector1">
            <a:avLst/>
          </a:prstGeom>
          <a:noFill/>
          <a:ln cap="flat" cmpd="sng" w="28575">
            <a:solidFill>
              <a:srgbClr val="8CA9AD"/>
            </a:solidFill>
            <a:prstDash val="solid"/>
            <a:round/>
            <a:headEnd len="sm" w="sm" type="none"/>
            <a:tailEnd len="sm" w="sm" type="none"/>
          </a:ln>
        </p:spPr>
      </p:cxnSp>
      <p:sp>
        <p:nvSpPr>
          <p:cNvPr id="266" name="Google Shape;266;p6"/>
          <p:cNvSpPr txBox="1"/>
          <p:nvPr/>
        </p:nvSpPr>
        <p:spPr>
          <a:xfrm>
            <a:off x="1859199" y="4573588"/>
            <a:ext cx="14569603" cy="1330324"/>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9999" u="none" cap="none" strike="noStrike">
                <a:solidFill>
                  <a:srgbClr val="227C9D"/>
                </a:solidFill>
                <a:latin typeface="Arial"/>
                <a:ea typeface="Arial"/>
                <a:cs typeface="Arial"/>
                <a:sym typeface="Arial"/>
              </a:rPr>
              <a:t>02 - CƠ SỞ LÝ THUYẾT</a:t>
            </a:r>
            <a:endParaRPr/>
          </a:p>
        </p:txBody>
      </p:sp>
      <p:grpSp>
        <p:nvGrpSpPr>
          <p:cNvPr id="267" name="Google Shape;267;p6"/>
          <p:cNvGrpSpPr/>
          <p:nvPr/>
        </p:nvGrpSpPr>
        <p:grpSpPr>
          <a:xfrm rot="2700000">
            <a:off x="-1376391" y="-3093321"/>
            <a:ext cx="7415398" cy="3565095"/>
            <a:chOff x="0" y="0"/>
            <a:chExt cx="660400" cy="317500"/>
          </a:xfrm>
        </p:grpSpPr>
        <p:sp>
          <p:nvSpPr>
            <p:cNvPr id="268" name="Google Shape;268;p6"/>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6"/>
            <p:cNvSpPr txBox="1"/>
            <p:nvPr/>
          </p:nvSpPr>
          <p:spPr>
            <a:xfrm>
              <a:off x="0" y="136525"/>
              <a:ext cx="660400" cy="180975"/>
            </a:xfrm>
            <a:prstGeom prst="rect">
              <a:avLst/>
            </a:prstGeom>
            <a:noFill/>
            <a:ln>
              <a:noFill/>
            </a:ln>
          </p:spPr>
          <p:txBody>
            <a:bodyPr anchorCtr="0" anchor="ctr" bIns="50800" lIns="50800" spcFirstLastPara="1" rIns="50800" wrap="square" tIns="50800">
              <a:noAutofit/>
            </a:bodyPr>
            <a:lstStyle/>
            <a:p>
              <a:pPr indent="0" lvl="0" marL="0" marR="0" rtl="0" algn="ctr">
                <a:lnSpc>
                  <a:spcPct val="141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70" name="Google Shape;270;p6"/>
          <p:cNvCxnSpPr/>
          <p:nvPr/>
        </p:nvCxnSpPr>
        <p:spPr>
          <a:xfrm>
            <a:off x="-1839005" y="-2273771"/>
            <a:ext cx="5185216" cy="5132702"/>
          </a:xfrm>
          <a:prstGeom prst="straightConnector1">
            <a:avLst/>
          </a:prstGeom>
          <a:noFill/>
          <a:ln cap="flat" cmpd="sng" w="28575">
            <a:solidFill>
              <a:srgbClr val="8CA9AD"/>
            </a:solidFill>
            <a:prstDash val="solid"/>
            <a:round/>
            <a:headEnd len="sm" w="sm" type="none"/>
            <a:tailEnd len="sm" w="sm" type="none"/>
          </a:ln>
        </p:spPr>
      </p:cxnSp>
      <p:cxnSp>
        <p:nvCxnSpPr>
          <p:cNvPr id="271" name="Google Shape;271;p6"/>
          <p:cNvCxnSpPr/>
          <p:nvPr/>
        </p:nvCxnSpPr>
        <p:spPr>
          <a:xfrm>
            <a:off x="-2052951" y="-1961095"/>
            <a:ext cx="5038853" cy="5038853"/>
          </a:xfrm>
          <a:prstGeom prst="straightConnector1">
            <a:avLst/>
          </a:prstGeom>
          <a:noFill/>
          <a:ln cap="flat" cmpd="sng" w="28575">
            <a:solidFill>
              <a:srgbClr val="8CA9AD"/>
            </a:solidFill>
            <a:prstDash val="solid"/>
            <a:round/>
            <a:headEnd len="sm" w="sm" type="none"/>
            <a:tailEnd len="sm" w="sm" type="none"/>
          </a:ln>
        </p:spPr>
      </p:cxnSp>
      <p:cxnSp>
        <p:nvCxnSpPr>
          <p:cNvPr id="272" name="Google Shape;272;p6"/>
          <p:cNvCxnSpPr/>
          <p:nvPr/>
        </p:nvCxnSpPr>
        <p:spPr>
          <a:xfrm>
            <a:off x="-2232553" y="-1602625"/>
            <a:ext cx="4867141" cy="4867141"/>
          </a:xfrm>
          <a:prstGeom prst="straightConnector1">
            <a:avLst/>
          </a:prstGeom>
          <a:noFill/>
          <a:ln cap="flat" cmpd="sng" w="28575">
            <a:solidFill>
              <a:srgbClr val="8CA9AD"/>
            </a:solidFill>
            <a:prstDash val="solid"/>
            <a:round/>
            <a:headEnd len="sm" w="sm" type="none"/>
            <a:tailEnd len="sm" w="sm" type="none"/>
          </a:ln>
        </p:spPr>
      </p:cxnSp>
      <p:cxnSp>
        <p:nvCxnSpPr>
          <p:cNvPr id="273" name="Google Shape;273;p6"/>
          <p:cNvCxnSpPr/>
          <p:nvPr/>
        </p:nvCxnSpPr>
        <p:spPr>
          <a:xfrm>
            <a:off x="-2359208" y="-1216357"/>
            <a:ext cx="4690515" cy="4690515"/>
          </a:xfrm>
          <a:prstGeom prst="straightConnector1">
            <a:avLst/>
          </a:prstGeom>
          <a:noFill/>
          <a:ln cap="flat" cmpd="sng" w="28575">
            <a:solidFill>
              <a:srgbClr val="8CA9AD"/>
            </a:solidFill>
            <a:prstDash val="solid"/>
            <a:round/>
            <a:headEnd len="sm" w="sm" type="none"/>
            <a:tailEnd len="sm" w="sm" type="none"/>
          </a:ln>
        </p:spPr>
      </p:cxnSp>
      <p:cxnSp>
        <p:nvCxnSpPr>
          <p:cNvPr id="274" name="Google Shape;274;p6"/>
          <p:cNvCxnSpPr/>
          <p:nvPr/>
        </p:nvCxnSpPr>
        <p:spPr>
          <a:xfrm>
            <a:off x="-2503062" y="-776680"/>
            <a:ext cx="4347674" cy="4347674"/>
          </a:xfrm>
          <a:prstGeom prst="straightConnector1">
            <a:avLst/>
          </a:prstGeom>
          <a:noFill/>
          <a:ln cap="flat" cmpd="sng" w="28575">
            <a:solidFill>
              <a:srgbClr val="8CA9AD"/>
            </a:solidFill>
            <a:prstDash val="solid"/>
            <a:round/>
            <a:headEnd len="sm" w="sm" type="none"/>
            <a:tailEnd len="sm" w="sm" type="none"/>
          </a:ln>
        </p:spPr>
      </p:cxnSp>
      <p:cxnSp>
        <p:nvCxnSpPr>
          <p:cNvPr id="275" name="Google Shape;275;p6"/>
          <p:cNvCxnSpPr/>
          <p:nvPr/>
        </p:nvCxnSpPr>
        <p:spPr>
          <a:xfrm>
            <a:off x="-2623881" y="-332957"/>
            <a:ext cx="3963599" cy="3985594"/>
          </a:xfrm>
          <a:prstGeom prst="straightConnector1">
            <a:avLst/>
          </a:prstGeom>
          <a:noFill/>
          <a:ln cap="flat" cmpd="sng" w="28575">
            <a:solidFill>
              <a:srgbClr val="8CA9AD"/>
            </a:solidFill>
            <a:prstDash val="solid"/>
            <a:round/>
            <a:headEnd len="sm" w="sm" type="none"/>
            <a:tailEnd len="sm" w="sm" type="none"/>
          </a:ln>
        </p:spPr>
      </p:cxnSp>
      <p:cxnSp>
        <p:nvCxnSpPr>
          <p:cNvPr id="276" name="Google Shape;276;p6"/>
          <p:cNvCxnSpPr/>
          <p:nvPr/>
        </p:nvCxnSpPr>
        <p:spPr>
          <a:xfrm>
            <a:off x="-2598114" y="228677"/>
            <a:ext cx="3377485" cy="3360058"/>
          </a:xfrm>
          <a:prstGeom prst="straightConnector1">
            <a:avLst/>
          </a:prstGeom>
          <a:noFill/>
          <a:ln cap="flat" cmpd="sng" w="28575">
            <a:solidFill>
              <a:srgbClr val="8CA9AD"/>
            </a:solidFill>
            <a:prstDash val="solid"/>
            <a:round/>
            <a:headEnd len="sm" w="sm" type="none"/>
            <a:tailEnd len="sm" w="sm" type="none"/>
          </a:ln>
        </p:spPr>
      </p:cxnSp>
      <p:cxnSp>
        <p:nvCxnSpPr>
          <p:cNvPr id="277" name="Google Shape;277;p6"/>
          <p:cNvCxnSpPr/>
          <p:nvPr/>
        </p:nvCxnSpPr>
        <p:spPr>
          <a:xfrm>
            <a:off x="-2509797" y="905760"/>
            <a:ext cx="2628598" cy="2671969"/>
          </a:xfrm>
          <a:prstGeom prst="straightConnector1">
            <a:avLst/>
          </a:prstGeom>
          <a:noFill/>
          <a:ln cap="flat" cmpd="sng" w="28575">
            <a:solidFill>
              <a:srgbClr val="8CA9AD"/>
            </a:solidFill>
            <a:prstDash val="solid"/>
            <a:round/>
            <a:headEnd len="sm" w="sm" type="none"/>
            <a:tailEnd len="sm" w="sm" type="none"/>
          </a:ln>
        </p:spPr>
      </p:cxnSp>
      <p:sp>
        <p:nvSpPr>
          <p:cNvPr id="278" name="Google Shape;278;p6"/>
          <p:cNvSpPr/>
          <p:nvPr/>
        </p:nvSpPr>
        <p:spPr>
          <a:xfrm>
            <a:off x="17204191" y="-55109"/>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279" name="Google Shape;279;p6"/>
          <p:cNvSpPr/>
          <p:nvPr/>
        </p:nvSpPr>
        <p:spPr>
          <a:xfrm>
            <a:off x="17204191" y="1028700"/>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280" name="Google Shape;280;p6"/>
          <p:cNvSpPr/>
          <p:nvPr/>
        </p:nvSpPr>
        <p:spPr>
          <a:xfrm rot="-5400000">
            <a:off x="17204191" y="2112509"/>
            <a:ext cx="1083809" cy="1083809"/>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sp>
        <p:nvSpPr>
          <p:cNvPr id="281" name="Google Shape;281;p6"/>
          <p:cNvSpPr/>
          <p:nvPr/>
        </p:nvSpPr>
        <p:spPr>
          <a:xfrm>
            <a:off x="16120382" y="-55109"/>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282" name="Google Shape;282;p6"/>
          <p:cNvSpPr/>
          <p:nvPr/>
        </p:nvSpPr>
        <p:spPr>
          <a:xfrm rot="5400000">
            <a:off x="15036573" y="1028700"/>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283" name="Google Shape;283;p6"/>
          <p:cNvSpPr/>
          <p:nvPr/>
        </p:nvSpPr>
        <p:spPr>
          <a:xfrm rot="10800000">
            <a:off x="16120382" y="2112509"/>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6">
              <a:alphaModFix/>
            </a:blip>
            <a:stretch>
              <a:fillRect b="0" l="0" r="0" t="0"/>
            </a:stretch>
          </a:blipFill>
          <a:ln>
            <a:noFill/>
          </a:ln>
        </p:spPr>
      </p:sp>
      <p:sp>
        <p:nvSpPr>
          <p:cNvPr id="284" name="Google Shape;284;p6"/>
          <p:cNvSpPr/>
          <p:nvPr/>
        </p:nvSpPr>
        <p:spPr>
          <a:xfrm>
            <a:off x="15036573" y="2112509"/>
            <a:ext cx="1083809" cy="1083809"/>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4">
              <a:alphaModFix/>
            </a:blip>
            <a:stretch>
              <a:fillRect b="0" l="0" r="0" t="0"/>
            </a:stretch>
          </a:blipFill>
          <a:ln>
            <a:noFill/>
          </a:ln>
        </p:spPr>
      </p:sp>
      <p:sp>
        <p:nvSpPr>
          <p:cNvPr id="285" name="Google Shape;285;p6"/>
          <p:cNvSpPr/>
          <p:nvPr/>
        </p:nvSpPr>
        <p:spPr>
          <a:xfrm rot="-5400000">
            <a:off x="12770705" y="-55109"/>
            <a:ext cx="1083809" cy="1083809"/>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6">
              <a:alphaModFix/>
            </a:blip>
            <a:stretch>
              <a:fillRect b="0" l="0" r="0" t="0"/>
            </a:stretch>
          </a:blipFill>
          <a:ln>
            <a:noFill/>
          </a:ln>
        </p:spPr>
      </p:sp>
      <p:sp>
        <p:nvSpPr>
          <p:cNvPr id="286" name="Google Shape;286;p6"/>
          <p:cNvSpPr/>
          <p:nvPr/>
        </p:nvSpPr>
        <p:spPr>
          <a:xfrm>
            <a:off x="12770705" y="1028700"/>
            <a:ext cx="1083809" cy="1083809"/>
          </a:xfrm>
          <a:custGeom>
            <a:rect b="b" l="l" r="r" t="t"/>
            <a:pathLst>
              <a:path extrusionOk="0" h="1083809" w="1083809">
                <a:moveTo>
                  <a:pt x="1083809" y="1083809"/>
                </a:moveTo>
                <a:lnTo>
                  <a:pt x="0" y="1083809"/>
                </a:lnTo>
                <a:lnTo>
                  <a:pt x="0" y="0"/>
                </a:lnTo>
                <a:lnTo>
                  <a:pt x="1083809" y="0"/>
                </a:lnTo>
                <a:lnTo>
                  <a:pt x="1083809" y="1083809"/>
                </a:lnTo>
                <a:close/>
              </a:path>
            </a:pathLst>
          </a:custGeom>
          <a:blipFill rotWithShape="1">
            <a:blip r:embed="rId5">
              <a:alphaModFix/>
            </a:blip>
            <a:stretch>
              <a:fillRect b="0" l="0" r="0" t="0"/>
            </a:stretch>
          </a:blipFill>
          <a:ln>
            <a:noFill/>
          </a:ln>
        </p:spPr>
      </p:sp>
      <p:sp>
        <p:nvSpPr>
          <p:cNvPr id="287" name="Google Shape;287;p6"/>
          <p:cNvSpPr/>
          <p:nvPr/>
        </p:nvSpPr>
        <p:spPr>
          <a:xfrm rot="10800000">
            <a:off x="9525" y="7044155"/>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288" name="Google Shape;288;p6"/>
          <p:cNvSpPr/>
          <p:nvPr/>
        </p:nvSpPr>
        <p:spPr>
          <a:xfrm>
            <a:off x="1083809" y="7072730"/>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289" name="Google Shape;289;p6"/>
          <p:cNvSpPr/>
          <p:nvPr/>
        </p:nvSpPr>
        <p:spPr>
          <a:xfrm>
            <a:off x="0" y="8156539"/>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290" name="Google Shape;290;p6"/>
          <p:cNvSpPr/>
          <p:nvPr/>
        </p:nvSpPr>
        <p:spPr>
          <a:xfrm rot="10800000">
            <a:off x="0" y="9240348"/>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291" name="Google Shape;291;p6"/>
          <p:cNvSpPr/>
          <p:nvPr/>
        </p:nvSpPr>
        <p:spPr>
          <a:xfrm rot="-5400000">
            <a:off x="1083809" y="9240348"/>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292" name="Google Shape;292;p6"/>
          <p:cNvSpPr/>
          <p:nvPr/>
        </p:nvSpPr>
        <p:spPr>
          <a:xfrm rot="10800000">
            <a:off x="3321750" y="9268923"/>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5">
              <a:alphaModFix/>
            </a:blip>
            <a:stretch>
              <a:fillRect b="0" l="0" r="0" t="0"/>
            </a:stretch>
          </a:blipFill>
          <a:ln>
            <a:noFill/>
          </a:ln>
        </p:spPr>
      </p:sp>
      <p:sp>
        <p:nvSpPr>
          <p:cNvPr id="293" name="Google Shape;293;p6"/>
          <p:cNvSpPr/>
          <p:nvPr/>
        </p:nvSpPr>
        <p:spPr>
          <a:xfrm>
            <a:off x="3321750" y="8185114"/>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4">
              <a:alphaModFix/>
            </a:blip>
            <a:stretch>
              <a:fillRect b="0" l="0" r="0" t="0"/>
            </a:stretch>
          </a:blipFill>
          <a:ln>
            <a:noFill/>
          </a:ln>
        </p:spPr>
      </p:sp>
      <p:sp>
        <p:nvSpPr>
          <p:cNvPr id="294" name="Google Shape;294;p6"/>
          <p:cNvSpPr/>
          <p:nvPr/>
        </p:nvSpPr>
        <p:spPr>
          <a:xfrm rot="5400000">
            <a:off x="4405559" y="9268923"/>
            <a:ext cx="1083809" cy="1083809"/>
          </a:xfrm>
          <a:custGeom>
            <a:rect b="b" l="l" r="r" t="t"/>
            <a:pathLst>
              <a:path extrusionOk="0" h="1083809" w="1083809">
                <a:moveTo>
                  <a:pt x="0" y="0"/>
                </a:moveTo>
                <a:lnTo>
                  <a:pt x="1083809" y="0"/>
                </a:lnTo>
                <a:lnTo>
                  <a:pt x="1083809" y="1083809"/>
                </a:lnTo>
                <a:lnTo>
                  <a:pt x="0" y="1083809"/>
                </a:lnTo>
                <a:lnTo>
                  <a:pt x="0" y="0"/>
                </a:lnTo>
                <a:close/>
              </a:path>
            </a:pathLst>
          </a:custGeom>
          <a:blipFill rotWithShape="1">
            <a:blip r:embed="rId3">
              <a:alphaModFix/>
            </a:blip>
            <a:stretch>
              <a:fillRect b="0" l="0" r="0" t="0"/>
            </a:stretch>
          </a:blipFill>
          <a:ln>
            <a:noFill/>
          </a:ln>
        </p:spPr>
      </p:sp>
      <p:sp>
        <p:nvSpPr>
          <p:cNvPr id="295" name="Google Shape;295;p6"/>
          <p:cNvSpPr txBox="1"/>
          <p:nvPr/>
        </p:nvSpPr>
        <p:spPr>
          <a:xfrm>
            <a:off x="17259280" y="9458176"/>
            <a:ext cx="161817" cy="340616"/>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0" i="0" lang="en-US" sz="2300" u="none" cap="none" strike="noStrike">
                <a:solidFill>
                  <a:srgbClr val="000000"/>
                </a:solidFill>
                <a:latin typeface="Cambria"/>
                <a:ea typeface="Cambria"/>
                <a:cs typeface="Cambria"/>
                <a:sym typeface="Cambria"/>
              </a:rPr>
              <a:t>6</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grpSp>
        <p:nvGrpSpPr>
          <p:cNvPr id="300" name="Google Shape;300;p7"/>
          <p:cNvGrpSpPr/>
          <p:nvPr/>
        </p:nvGrpSpPr>
        <p:grpSpPr>
          <a:xfrm rot="2700000">
            <a:off x="-1376391" y="-3093321"/>
            <a:ext cx="7415398" cy="3565095"/>
            <a:chOff x="0" y="0"/>
            <a:chExt cx="660400" cy="317500"/>
          </a:xfrm>
        </p:grpSpPr>
        <p:sp>
          <p:nvSpPr>
            <p:cNvPr id="301" name="Google Shape;301;p7"/>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7"/>
            <p:cNvSpPr txBox="1"/>
            <p:nvPr/>
          </p:nvSpPr>
          <p:spPr>
            <a:xfrm>
              <a:off x="0" y="136525"/>
              <a:ext cx="660400" cy="180975"/>
            </a:xfrm>
            <a:prstGeom prst="rect">
              <a:avLst/>
            </a:prstGeom>
            <a:noFill/>
            <a:ln>
              <a:noFill/>
            </a:ln>
          </p:spPr>
          <p:txBody>
            <a:bodyPr anchorCtr="0" anchor="ctr" bIns="50800" lIns="50800" spcFirstLastPara="1" rIns="50800" wrap="square" tIns="50800">
              <a:noAutofit/>
            </a:bodyPr>
            <a:lstStyle/>
            <a:p>
              <a:pPr indent="0" lvl="0" marL="0" marR="0" rtl="0" algn="ctr">
                <a:lnSpc>
                  <a:spcPct val="141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303" name="Google Shape;303;p7"/>
          <p:cNvCxnSpPr/>
          <p:nvPr/>
        </p:nvCxnSpPr>
        <p:spPr>
          <a:xfrm>
            <a:off x="-1839005" y="-2273771"/>
            <a:ext cx="5185216" cy="5132702"/>
          </a:xfrm>
          <a:prstGeom prst="straightConnector1">
            <a:avLst/>
          </a:prstGeom>
          <a:noFill/>
          <a:ln cap="flat" cmpd="sng" w="28575">
            <a:solidFill>
              <a:srgbClr val="8CA9AD"/>
            </a:solidFill>
            <a:prstDash val="solid"/>
            <a:round/>
            <a:headEnd len="sm" w="sm" type="none"/>
            <a:tailEnd len="sm" w="sm" type="none"/>
          </a:ln>
        </p:spPr>
      </p:cxnSp>
      <p:cxnSp>
        <p:nvCxnSpPr>
          <p:cNvPr id="304" name="Google Shape;304;p7"/>
          <p:cNvCxnSpPr/>
          <p:nvPr/>
        </p:nvCxnSpPr>
        <p:spPr>
          <a:xfrm>
            <a:off x="-2052951" y="-1961095"/>
            <a:ext cx="5038853" cy="5038853"/>
          </a:xfrm>
          <a:prstGeom prst="straightConnector1">
            <a:avLst/>
          </a:prstGeom>
          <a:noFill/>
          <a:ln cap="flat" cmpd="sng" w="28575">
            <a:solidFill>
              <a:srgbClr val="8CA9AD"/>
            </a:solidFill>
            <a:prstDash val="solid"/>
            <a:round/>
            <a:headEnd len="sm" w="sm" type="none"/>
            <a:tailEnd len="sm" w="sm" type="none"/>
          </a:ln>
        </p:spPr>
      </p:cxnSp>
      <p:cxnSp>
        <p:nvCxnSpPr>
          <p:cNvPr id="305" name="Google Shape;305;p7"/>
          <p:cNvCxnSpPr/>
          <p:nvPr/>
        </p:nvCxnSpPr>
        <p:spPr>
          <a:xfrm>
            <a:off x="-2232553" y="-1602625"/>
            <a:ext cx="4867141" cy="4867141"/>
          </a:xfrm>
          <a:prstGeom prst="straightConnector1">
            <a:avLst/>
          </a:prstGeom>
          <a:noFill/>
          <a:ln cap="flat" cmpd="sng" w="28575">
            <a:solidFill>
              <a:srgbClr val="8CA9AD"/>
            </a:solidFill>
            <a:prstDash val="solid"/>
            <a:round/>
            <a:headEnd len="sm" w="sm" type="none"/>
            <a:tailEnd len="sm" w="sm" type="none"/>
          </a:ln>
        </p:spPr>
      </p:cxnSp>
      <p:cxnSp>
        <p:nvCxnSpPr>
          <p:cNvPr id="306" name="Google Shape;306;p7"/>
          <p:cNvCxnSpPr/>
          <p:nvPr/>
        </p:nvCxnSpPr>
        <p:spPr>
          <a:xfrm>
            <a:off x="-2359208" y="-1216357"/>
            <a:ext cx="4690515" cy="4690515"/>
          </a:xfrm>
          <a:prstGeom prst="straightConnector1">
            <a:avLst/>
          </a:prstGeom>
          <a:noFill/>
          <a:ln cap="flat" cmpd="sng" w="28575">
            <a:solidFill>
              <a:srgbClr val="8CA9AD"/>
            </a:solidFill>
            <a:prstDash val="solid"/>
            <a:round/>
            <a:headEnd len="sm" w="sm" type="none"/>
            <a:tailEnd len="sm" w="sm" type="none"/>
          </a:ln>
        </p:spPr>
      </p:cxnSp>
      <p:cxnSp>
        <p:nvCxnSpPr>
          <p:cNvPr id="307" name="Google Shape;307;p7"/>
          <p:cNvCxnSpPr/>
          <p:nvPr/>
        </p:nvCxnSpPr>
        <p:spPr>
          <a:xfrm>
            <a:off x="-2503062" y="-776680"/>
            <a:ext cx="4347674" cy="4347674"/>
          </a:xfrm>
          <a:prstGeom prst="straightConnector1">
            <a:avLst/>
          </a:prstGeom>
          <a:noFill/>
          <a:ln cap="flat" cmpd="sng" w="28575">
            <a:solidFill>
              <a:srgbClr val="8CA9AD"/>
            </a:solidFill>
            <a:prstDash val="solid"/>
            <a:round/>
            <a:headEnd len="sm" w="sm" type="none"/>
            <a:tailEnd len="sm" w="sm" type="none"/>
          </a:ln>
        </p:spPr>
      </p:cxnSp>
      <p:cxnSp>
        <p:nvCxnSpPr>
          <p:cNvPr id="308" name="Google Shape;308;p7"/>
          <p:cNvCxnSpPr/>
          <p:nvPr/>
        </p:nvCxnSpPr>
        <p:spPr>
          <a:xfrm>
            <a:off x="-2623881" y="-332957"/>
            <a:ext cx="3963599" cy="3985594"/>
          </a:xfrm>
          <a:prstGeom prst="straightConnector1">
            <a:avLst/>
          </a:prstGeom>
          <a:noFill/>
          <a:ln cap="flat" cmpd="sng" w="28575">
            <a:solidFill>
              <a:srgbClr val="8CA9AD"/>
            </a:solidFill>
            <a:prstDash val="solid"/>
            <a:round/>
            <a:headEnd len="sm" w="sm" type="none"/>
            <a:tailEnd len="sm" w="sm" type="none"/>
          </a:ln>
        </p:spPr>
      </p:cxnSp>
      <p:cxnSp>
        <p:nvCxnSpPr>
          <p:cNvPr id="309" name="Google Shape;309;p7"/>
          <p:cNvCxnSpPr/>
          <p:nvPr/>
        </p:nvCxnSpPr>
        <p:spPr>
          <a:xfrm>
            <a:off x="-2598114" y="228677"/>
            <a:ext cx="3377485" cy="3360058"/>
          </a:xfrm>
          <a:prstGeom prst="straightConnector1">
            <a:avLst/>
          </a:prstGeom>
          <a:noFill/>
          <a:ln cap="flat" cmpd="sng" w="28575">
            <a:solidFill>
              <a:srgbClr val="8CA9AD"/>
            </a:solidFill>
            <a:prstDash val="solid"/>
            <a:round/>
            <a:headEnd len="sm" w="sm" type="none"/>
            <a:tailEnd len="sm" w="sm" type="none"/>
          </a:ln>
        </p:spPr>
      </p:cxnSp>
      <p:cxnSp>
        <p:nvCxnSpPr>
          <p:cNvPr id="310" name="Google Shape;310;p7"/>
          <p:cNvCxnSpPr/>
          <p:nvPr/>
        </p:nvCxnSpPr>
        <p:spPr>
          <a:xfrm>
            <a:off x="-2509797" y="905760"/>
            <a:ext cx="2628598" cy="2671969"/>
          </a:xfrm>
          <a:prstGeom prst="straightConnector1">
            <a:avLst/>
          </a:prstGeom>
          <a:noFill/>
          <a:ln cap="flat" cmpd="sng" w="28575">
            <a:solidFill>
              <a:srgbClr val="8CA9AD"/>
            </a:solidFill>
            <a:prstDash val="solid"/>
            <a:round/>
            <a:headEnd len="sm" w="sm" type="none"/>
            <a:tailEnd len="sm" w="sm" type="none"/>
          </a:ln>
        </p:spPr>
      </p:cxnSp>
      <p:grpSp>
        <p:nvGrpSpPr>
          <p:cNvPr id="311" name="Google Shape;311;p7"/>
          <p:cNvGrpSpPr/>
          <p:nvPr/>
        </p:nvGrpSpPr>
        <p:grpSpPr>
          <a:xfrm rot="-2700000">
            <a:off x="11386843" y="7201845"/>
            <a:ext cx="7415398" cy="3565095"/>
            <a:chOff x="0" y="0"/>
            <a:chExt cx="660400" cy="317500"/>
          </a:xfrm>
        </p:grpSpPr>
        <p:sp>
          <p:nvSpPr>
            <p:cNvPr id="312" name="Google Shape;312;p7"/>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7"/>
            <p:cNvSpPr txBox="1"/>
            <p:nvPr/>
          </p:nvSpPr>
          <p:spPr>
            <a:xfrm>
              <a:off x="0" y="136525"/>
              <a:ext cx="660400" cy="180975"/>
            </a:xfrm>
            <a:prstGeom prst="rect">
              <a:avLst/>
            </a:prstGeom>
            <a:noFill/>
            <a:ln>
              <a:noFill/>
            </a:ln>
          </p:spPr>
          <p:txBody>
            <a:bodyPr anchorCtr="0" anchor="ctr" bIns="50800" lIns="50800" spcFirstLastPara="1" rIns="50800" wrap="square" tIns="50800">
              <a:noAutofit/>
            </a:bodyPr>
            <a:lstStyle/>
            <a:p>
              <a:pPr indent="0" lvl="0" marL="0" marR="0" rtl="0" algn="ctr">
                <a:lnSpc>
                  <a:spcPct val="141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314" name="Google Shape;314;p7"/>
          <p:cNvCxnSpPr/>
          <p:nvPr/>
        </p:nvCxnSpPr>
        <p:spPr>
          <a:xfrm flipH="1" rot="10800000">
            <a:off x="14131544" y="7969488"/>
            <a:ext cx="5132702" cy="5185216"/>
          </a:xfrm>
          <a:prstGeom prst="straightConnector1">
            <a:avLst/>
          </a:prstGeom>
          <a:noFill/>
          <a:ln cap="flat" cmpd="sng" w="28575">
            <a:solidFill>
              <a:srgbClr val="8CA9AD"/>
            </a:solidFill>
            <a:prstDash val="solid"/>
            <a:round/>
            <a:headEnd len="sm" w="sm" type="none"/>
            <a:tailEnd len="sm" w="sm" type="none"/>
          </a:ln>
        </p:spPr>
      </p:cxnSp>
      <p:cxnSp>
        <p:nvCxnSpPr>
          <p:cNvPr id="315" name="Google Shape;315;p7"/>
          <p:cNvCxnSpPr/>
          <p:nvPr/>
        </p:nvCxnSpPr>
        <p:spPr>
          <a:xfrm flipH="1" rot="10800000">
            <a:off x="14444220" y="8329798"/>
            <a:ext cx="5038853" cy="5038853"/>
          </a:xfrm>
          <a:prstGeom prst="straightConnector1">
            <a:avLst/>
          </a:prstGeom>
          <a:noFill/>
          <a:ln cap="flat" cmpd="sng" w="28575">
            <a:solidFill>
              <a:srgbClr val="8CA9AD"/>
            </a:solidFill>
            <a:prstDash val="solid"/>
            <a:round/>
            <a:headEnd len="sm" w="sm" type="none"/>
            <a:tailEnd len="sm" w="sm" type="none"/>
          </a:ln>
        </p:spPr>
      </p:cxnSp>
      <p:cxnSp>
        <p:nvCxnSpPr>
          <p:cNvPr id="316" name="Google Shape;316;p7"/>
          <p:cNvCxnSpPr/>
          <p:nvPr/>
        </p:nvCxnSpPr>
        <p:spPr>
          <a:xfrm flipH="1" rot="10800000">
            <a:off x="14802690" y="8681112"/>
            <a:ext cx="4867141" cy="4867141"/>
          </a:xfrm>
          <a:prstGeom prst="straightConnector1">
            <a:avLst/>
          </a:prstGeom>
          <a:noFill/>
          <a:ln cap="flat" cmpd="sng" w="28575">
            <a:solidFill>
              <a:srgbClr val="8CA9AD"/>
            </a:solidFill>
            <a:prstDash val="solid"/>
            <a:round/>
            <a:headEnd len="sm" w="sm" type="none"/>
            <a:tailEnd len="sm" w="sm" type="none"/>
          </a:ln>
        </p:spPr>
      </p:cxnSp>
      <p:sp>
        <p:nvSpPr>
          <p:cNvPr id="317" name="Google Shape;317;p7"/>
          <p:cNvSpPr/>
          <p:nvPr/>
        </p:nvSpPr>
        <p:spPr>
          <a:xfrm>
            <a:off x="11475750" y="466578"/>
            <a:ext cx="6653880" cy="3186060"/>
          </a:xfrm>
          <a:custGeom>
            <a:rect b="b" l="l" r="r" t="t"/>
            <a:pathLst>
              <a:path extrusionOk="0" h="3186060" w="6653880">
                <a:moveTo>
                  <a:pt x="0" y="0"/>
                </a:moveTo>
                <a:lnTo>
                  <a:pt x="6653880" y="0"/>
                </a:lnTo>
                <a:lnTo>
                  <a:pt x="6653880" y="3186059"/>
                </a:lnTo>
                <a:lnTo>
                  <a:pt x="0" y="3186059"/>
                </a:lnTo>
                <a:lnTo>
                  <a:pt x="0" y="0"/>
                </a:lnTo>
                <a:close/>
              </a:path>
            </a:pathLst>
          </a:custGeom>
          <a:blipFill rotWithShape="1">
            <a:blip r:embed="rId3">
              <a:alphaModFix/>
            </a:blip>
            <a:stretch>
              <a:fillRect b="0" l="0" r="0" t="0"/>
            </a:stretch>
          </a:blipFill>
          <a:ln>
            <a:noFill/>
          </a:ln>
        </p:spPr>
      </p:sp>
      <p:sp>
        <p:nvSpPr>
          <p:cNvPr id="318" name="Google Shape;318;p7"/>
          <p:cNvSpPr txBox="1"/>
          <p:nvPr/>
        </p:nvSpPr>
        <p:spPr>
          <a:xfrm>
            <a:off x="554673" y="3662162"/>
            <a:ext cx="12551698" cy="4953002"/>
          </a:xfrm>
          <a:prstGeom prst="rect">
            <a:avLst/>
          </a:prstGeom>
          <a:noFill/>
          <a:ln>
            <a:noFill/>
          </a:ln>
        </p:spPr>
        <p:txBody>
          <a:bodyPr anchorCtr="0" anchor="t" bIns="0" lIns="0" spcFirstLastPara="1" rIns="0" wrap="square" tIns="0">
            <a:spAutoFit/>
          </a:bodyPr>
          <a:lstStyle/>
          <a:p>
            <a:pPr indent="0" lvl="0" marL="0" marR="0" rtl="0" algn="just">
              <a:lnSpc>
                <a:spcPct val="111000"/>
              </a:lnSpc>
              <a:spcBef>
                <a:spcPts val="0"/>
              </a:spcBef>
              <a:spcAft>
                <a:spcPts val="0"/>
              </a:spcAft>
              <a:buNone/>
            </a:pPr>
            <a:r>
              <a:rPr b="0" i="0" lang="en-US" sz="2500" u="none" cap="none" strike="noStrike">
                <a:solidFill>
                  <a:srgbClr val="000000"/>
                </a:solidFill>
                <a:latin typeface="Cambria"/>
                <a:ea typeface="Cambria"/>
                <a:cs typeface="Cambria"/>
                <a:sym typeface="Cambria"/>
              </a:rPr>
              <a:t>RADIUS (Remote Authentication Dial-In User Service) là một giao thức mạng được phát triển bởi Livingston Enterprises vào năm 1991, sử dụng để quản lý việc xác thực, ủy quyền và kế toán người dùng truy cập vào mạng.</a:t>
            </a:r>
            <a:endParaRPr/>
          </a:p>
          <a:p>
            <a:pPr indent="0" lvl="0" marL="0" marR="0" rtl="0" algn="just">
              <a:lnSpc>
                <a:spcPct val="111000"/>
              </a:lnSpc>
              <a:spcBef>
                <a:spcPts val="0"/>
              </a:spcBef>
              <a:spcAft>
                <a:spcPts val="0"/>
              </a:spcAft>
              <a:buNone/>
            </a:pPr>
            <a:r>
              <a:rPr b="0" i="0" lang="en-US" sz="2500" u="none" cap="none" strike="noStrike">
                <a:solidFill>
                  <a:srgbClr val="000000"/>
                </a:solidFill>
                <a:latin typeface="Cambria"/>
                <a:ea typeface="Cambria"/>
                <a:cs typeface="Cambria"/>
                <a:sym typeface="Cambria"/>
              </a:rPr>
              <a:t>Chức năng Chính: AAA</a:t>
            </a:r>
            <a:endParaRPr/>
          </a:p>
          <a:p>
            <a:pPr indent="-269892" lvl="1" marL="539785" marR="0" rtl="0" algn="just">
              <a:lnSpc>
                <a:spcPct val="111000"/>
              </a:lnSpc>
              <a:spcBef>
                <a:spcPts val="0"/>
              </a:spcBef>
              <a:spcAft>
                <a:spcPts val="0"/>
              </a:spcAft>
              <a:buClr>
                <a:srgbClr val="000000"/>
              </a:buClr>
              <a:buSzPts val="2500"/>
              <a:buFont typeface="Arial"/>
              <a:buChar char="•"/>
            </a:pPr>
            <a:r>
              <a:rPr b="0" i="0" lang="en-US" sz="2500" u="none" cap="none" strike="noStrike">
                <a:solidFill>
                  <a:srgbClr val="000000"/>
                </a:solidFill>
                <a:latin typeface="Cambria"/>
                <a:ea typeface="Cambria"/>
                <a:cs typeface="Cambria"/>
                <a:sym typeface="Cambria"/>
              </a:rPr>
              <a:t>Authentication: Xác thực danh tính người dùng trước khi cho phép truy cập.</a:t>
            </a:r>
            <a:endParaRPr/>
          </a:p>
          <a:p>
            <a:pPr indent="-269892" lvl="1" marL="539785" marR="0" rtl="0" algn="just">
              <a:lnSpc>
                <a:spcPct val="111000"/>
              </a:lnSpc>
              <a:spcBef>
                <a:spcPts val="0"/>
              </a:spcBef>
              <a:spcAft>
                <a:spcPts val="0"/>
              </a:spcAft>
              <a:buClr>
                <a:srgbClr val="000000"/>
              </a:buClr>
              <a:buSzPts val="2500"/>
              <a:buFont typeface="Arial"/>
              <a:buChar char="•"/>
            </a:pPr>
            <a:r>
              <a:rPr b="0" i="0" lang="en-US" sz="2500" u="none" cap="none" strike="noStrike">
                <a:solidFill>
                  <a:srgbClr val="000000"/>
                </a:solidFill>
                <a:latin typeface="Cambria"/>
                <a:ea typeface="Cambria"/>
                <a:cs typeface="Cambria"/>
                <a:sym typeface="Cambria"/>
              </a:rPr>
              <a:t>Authorization: Cấp quyền truy cập và xác định mức độ truy cập của người dùng.</a:t>
            </a:r>
            <a:endParaRPr/>
          </a:p>
          <a:p>
            <a:pPr indent="-269892" lvl="1" marL="539785" marR="0" rtl="0" algn="just">
              <a:lnSpc>
                <a:spcPct val="111000"/>
              </a:lnSpc>
              <a:spcBef>
                <a:spcPts val="0"/>
              </a:spcBef>
              <a:spcAft>
                <a:spcPts val="0"/>
              </a:spcAft>
              <a:buClr>
                <a:srgbClr val="000000"/>
              </a:buClr>
              <a:buSzPts val="2500"/>
              <a:buFont typeface="Arial"/>
              <a:buChar char="•"/>
            </a:pPr>
            <a:r>
              <a:rPr b="0" i="0" lang="en-US" sz="2500" u="none" cap="none" strike="noStrike">
                <a:solidFill>
                  <a:srgbClr val="000000"/>
                </a:solidFill>
                <a:latin typeface="Cambria"/>
                <a:ea typeface="Cambria"/>
                <a:cs typeface="Cambria"/>
                <a:sym typeface="Cambria"/>
              </a:rPr>
              <a:t>Accounting: Ghi nhận và theo dõi các hoạt động truy cập của người dùng.</a:t>
            </a:r>
            <a:endParaRPr/>
          </a:p>
          <a:p>
            <a:pPr indent="0" lvl="0" marL="0" marR="0" rtl="0" algn="just">
              <a:lnSpc>
                <a:spcPct val="111000"/>
              </a:lnSpc>
              <a:spcBef>
                <a:spcPts val="0"/>
              </a:spcBef>
              <a:spcAft>
                <a:spcPts val="0"/>
              </a:spcAft>
              <a:buNone/>
            </a:pPr>
            <a:r>
              <a:rPr b="0" i="0" lang="en-US" sz="2500" u="none" cap="none" strike="noStrike">
                <a:solidFill>
                  <a:srgbClr val="000000"/>
                </a:solidFill>
                <a:latin typeface="Cambria"/>
                <a:ea typeface="Cambria"/>
                <a:cs typeface="Cambria"/>
                <a:sym typeface="Cambria"/>
              </a:rPr>
              <a:t>Kiến trúc và Hoạt động của RADIUS hoạt động theo mô hình client-server, trong đó:</a:t>
            </a:r>
            <a:endParaRPr/>
          </a:p>
          <a:p>
            <a:pPr indent="-269892" lvl="1" marL="539785" marR="0" rtl="0" algn="just">
              <a:lnSpc>
                <a:spcPct val="111000"/>
              </a:lnSpc>
              <a:spcBef>
                <a:spcPts val="0"/>
              </a:spcBef>
              <a:spcAft>
                <a:spcPts val="0"/>
              </a:spcAft>
              <a:buClr>
                <a:srgbClr val="000000"/>
              </a:buClr>
              <a:buSzPts val="2500"/>
              <a:buFont typeface="Arial"/>
              <a:buChar char="•"/>
            </a:pPr>
            <a:r>
              <a:rPr b="0" i="0" lang="en-US" sz="2500" u="none" cap="none" strike="noStrike">
                <a:solidFill>
                  <a:srgbClr val="000000"/>
                </a:solidFill>
                <a:latin typeface="Cambria"/>
                <a:ea typeface="Cambria"/>
                <a:cs typeface="Cambria"/>
                <a:sym typeface="Cambria"/>
              </a:rPr>
              <a:t>Client: Thiết bị truy cập hoặc máy chủ truy cập mạng yêu cầu xác thực.</a:t>
            </a:r>
            <a:endParaRPr/>
          </a:p>
          <a:p>
            <a:pPr indent="-269892" lvl="1" marL="539785" marR="0" rtl="0" algn="just">
              <a:lnSpc>
                <a:spcPct val="111000"/>
              </a:lnSpc>
              <a:spcBef>
                <a:spcPts val="0"/>
              </a:spcBef>
              <a:spcAft>
                <a:spcPts val="0"/>
              </a:spcAft>
              <a:buClr>
                <a:srgbClr val="000000"/>
              </a:buClr>
              <a:buSzPts val="2500"/>
              <a:buFont typeface="Arial"/>
              <a:buChar char="•"/>
            </a:pPr>
            <a:r>
              <a:rPr b="0" i="0" lang="en-US" sz="2500" u="none" cap="none" strike="noStrike">
                <a:solidFill>
                  <a:srgbClr val="000000"/>
                </a:solidFill>
                <a:latin typeface="Cambria"/>
                <a:ea typeface="Cambria"/>
                <a:cs typeface="Cambria"/>
                <a:sym typeface="Cambria"/>
              </a:rPr>
              <a:t>Server: Máy chủ RADIUS xử lý yêu cầu xác thực, ủy quyền và kế toán.</a:t>
            </a:r>
            <a:endParaRPr/>
          </a:p>
          <a:p>
            <a:pPr indent="0" lvl="0" marL="0" marR="0" rtl="0" algn="just">
              <a:lnSpc>
                <a:spcPct val="111000"/>
              </a:lnSpc>
              <a:spcBef>
                <a:spcPts val="0"/>
              </a:spcBef>
              <a:spcAft>
                <a:spcPts val="0"/>
              </a:spcAft>
              <a:buNone/>
            </a:pPr>
            <a:r>
              <a:rPr b="0" i="0" lang="en-US" sz="2500" u="none" cap="none" strike="noStrike">
                <a:solidFill>
                  <a:srgbClr val="000000"/>
                </a:solidFill>
                <a:latin typeface="Cambria"/>
                <a:ea typeface="Cambria"/>
                <a:cs typeface="Cambria"/>
                <a:sym typeface="Cambria"/>
              </a:rPr>
              <a:t>Các RFC Liên quan</a:t>
            </a:r>
            <a:endParaRPr/>
          </a:p>
          <a:p>
            <a:pPr indent="-269892" lvl="1" marL="539785" marR="0" rtl="0" algn="just">
              <a:lnSpc>
                <a:spcPct val="111000"/>
              </a:lnSpc>
              <a:spcBef>
                <a:spcPts val="0"/>
              </a:spcBef>
              <a:spcAft>
                <a:spcPts val="0"/>
              </a:spcAft>
              <a:buClr>
                <a:srgbClr val="000000"/>
              </a:buClr>
              <a:buSzPts val="2500"/>
              <a:buFont typeface="Arial"/>
              <a:buChar char="•"/>
            </a:pPr>
            <a:r>
              <a:rPr b="0" i="0" lang="en-US" sz="2500" u="none" cap="none" strike="noStrike">
                <a:solidFill>
                  <a:srgbClr val="000000"/>
                </a:solidFill>
                <a:latin typeface="Cambria"/>
                <a:ea typeface="Cambria"/>
                <a:cs typeface="Cambria"/>
                <a:sym typeface="Cambria"/>
              </a:rPr>
              <a:t>RFC 2865: Định nghĩa các chức năng Authentication và Authorization cho RADIUS.</a:t>
            </a:r>
            <a:endParaRPr/>
          </a:p>
          <a:p>
            <a:pPr indent="-269892" lvl="1" marL="539785" marR="0" rtl="0" algn="just">
              <a:lnSpc>
                <a:spcPct val="111000"/>
              </a:lnSpc>
              <a:spcBef>
                <a:spcPts val="0"/>
              </a:spcBef>
              <a:spcAft>
                <a:spcPts val="0"/>
              </a:spcAft>
              <a:buClr>
                <a:srgbClr val="000000"/>
              </a:buClr>
              <a:buSzPts val="2500"/>
              <a:buFont typeface="Arial"/>
              <a:buChar char="•"/>
            </a:pPr>
            <a:r>
              <a:rPr b="0" i="0" lang="en-US" sz="2500" u="none" cap="none" strike="noStrike">
                <a:solidFill>
                  <a:srgbClr val="000000"/>
                </a:solidFill>
                <a:latin typeface="Cambria"/>
                <a:ea typeface="Cambria"/>
                <a:cs typeface="Cambria"/>
                <a:sym typeface="Cambria"/>
              </a:rPr>
              <a:t>RFC 2866: Định nghĩa chức năng Accounting cho RADIUS.</a:t>
            </a:r>
            <a:endParaRPr/>
          </a:p>
          <a:p>
            <a:pPr indent="0" lvl="0" marL="0" marR="0" rtl="0" algn="just">
              <a:lnSpc>
                <a:spcPct val="111000"/>
              </a:lnSpc>
              <a:spcBef>
                <a:spcPts val="0"/>
              </a:spcBef>
              <a:spcAft>
                <a:spcPts val="0"/>
              </a:spcAft>
              <a:buNone/>
            </a:pPr>
            <a:r>
              <a:t/>
            </a:r>
            <a:endParaRPr b="0" i="0" sz="2500" u="none" cap="none" strike="noStrike">
              <a:solidFill>
                <a:srgbClr val="000000"/>
              </a:solidFill>
              <a:latin typeface="Cambria"/>
              <a:ea typeface="Cambria"/>
              <a:cs typeface="Cambria"/>
              <a:sym typeface="Cambria"/>
            </a:endParaRPr>
          </a:p>
        </p:txBody>
      </p:sp>
      <p:sp>
        <p:nvSpPr>
          <p:cNvPr id="319" name="Google Shape;319;p7"/>
          <p:cNvSpPr txBox="1"/>
          <p:nvPr/>
        </p:nvSpPr>
        <p:spPr>
          <a:xfrm>
            <a:off x="554673" y="736600"/>
            <a:ext cx="3102332" cy="66992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5000" u="none" cap="none" strike="noStrike">
                <a:solidFill>
                  <a:srgbClr val="227C9D"/>
                </a:solidFill>
                <a:latin typeface="Arial"/>
                <a:ea typeface="Arial"/>
                <a:cs typeface="Arial"/>
                <a:sym typeface="Arial"/>
              </a:rPr>
              <a:t>RADIUS</a:t>
            </a:r>
            <a:endParaRPr/>
          </a:p>
        </p:txBody>
      </p:sp>
      <p:sp>
        <p:nvSpPr>
          <p:cNvPr id="320" name="Google Shape;320;p7"/>
          <p:cNvSpPr txBox="1"/>
          <p:nvPr/>
        </p:nvSpPr>
        <p:spPr>
          <a:xfrm>
            <a:off x="17259280" y="9458176"/>
            <a:ext cx="161817" cy="340616"/>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0" i="0" lang="en-US" sz="2300" u="none" cap="none" strike="noStrike">
                <a:solidFill>
                  <a:srgbClr val="000000"/>
                </a:solidFill>
                <a:latin typeface="Cambria"/>
                <a:ea typeface="Cambria"/>
                <a:cs typeface="Cambria"/>
                <a:sym typeface="Cambria"/>
              </a:rPr>
              <a:t>7</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grpSp>
        <p:nvGrpSpPr>
          <p:cNvPr id="325" name="Google Shape;325;p8"/>
          <p:cNvGrpSpPr/>
          <p:nvPr/>
        </p:nvGrpSpPr>
        <p:grpSpPr>
          <a:xfrm rot="2700000">
            <a:off x="-1376391" y="-3093321"/>
            <a:ext cx="7415398" cy="3565095"/>
            <a:chOff x="0" y="0"/>
            <a:chExt cx="660400" cy="317500"/>
          </a:xfrm>
        </p:grpSpPr>
        <p:sp>
          <p:nvSpPr>
            <p:cNvPr id="326" name="Google Shape;326;p8"/>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8"/>
            <p:cNvSpPr txBox="1"/>
            <p:nvPr/>
          </p:nvSpPr>
          <p:spPr>
            <a:xfrm>
              <a:off x="0" y="136525"/>
              <a:ext cx="660400" cy="180975"/>
            </a:xfrm>
            <a:prstGeom prst="rect">
              <a:avLst/>
            </a:prstGeom>
            <a:noFill/>
            <a:ln>
              <a:noFill/>
            </a:ln>
          </p:spPr>
          <p:txBody>
            <a:bodyPr anchorCtr="0" anchor="ctr" bIns="50800" lIns="50800" spcFirstLastPara="1" rIns="50800" wrap="square" tIns="50800">
              <a:noAutofit/>
            </a:bodyPr>
            <a:lstStyle/>
            <a:p>
              <a:pPr indent="0" lvl="0" marL="0" marR="0" rtl="0" algn="ctr">
                <a:lnSpc>
                  <a:spcPct val="141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328" name="Google Shape;328;p8"/>
          <p:cNvCxnSpPr/>
          <p:nvPr/>
        </p:nvCxnSpPr>
        <p:spPr>
          <a:xfrm>
            <a:off x="-1839005" y="-2273771"/>
            <a:ext cx="5185216" cy="5132702"/>
          </a:xfrm>
          <a:prstGeom prst="straightConnector1">
            <a:avLst/>
          </a:prstGeom>
          <a:noFill/>
          <a:ln cap="flat" cmpd="sng" w="28575">
            <a:solidFill>
              <a:srgbClr val="8CA9AD"/>
            </a:solidFill>
            <a:prstDash val="solid"/>
            <a:round/>
            <a:headEnd len="sm" w="sm" type="none"/>
            <a:tailEnd len="sm" w="sm" type="none"/>
          </a:ln>
        </p:spPr>
      </p:cxnSp>
      <p:cxnSp>
        <p:nvCxnSpPr>
          <p:cNvPr id="329" name="Google Shape;329;p8"/>
          <p:cNvCxnSpPr/>
          <p:nvPr/>
        </p:nvCxnSpPr>
        <p:spPr>
          <a:xfrm>
            <a:off x="-2052951" y="-1961095"/>
            <a:ext cx="5038853" cy="5038853"/>
          </a:xfrm>
          <a:prstGeom prst="straightConnector1">
            <a:avLst/>
          </a:prstGeom>
          <a:noFill/>
          <a:ln cap="flat" cmpd="sng" w="28575">
            <a:solidFill>
              <a:srgbClr val="8CA9AD"/>
            </a:solidFill>
            <a:prstDash val="solid"/>
            <a:round/>
            <a:headEnd len="sm" w="sm" type="none"/>
            <a:tailEnd len="sm" w="sm" type="none"/>
          </a:ln>
        </p:spPr>
      </p:cxnSp>
      <p:cxnSp>
        <p:nvCxnSpPr>
          <p:cNvPr id="330" name="Google Shape;330;p8"/>
          <p:cNvCxnSpPr/>
          <p:nvPr/>
        </p:nvCxnSpPr>
        <p:spPr>
          <a:xfrm>
            <a:off x="-2232553" y="-1602625"/>
            <a:ext cx="4867141" cy="4867141"/>
          </a:xfrm>
          <a:prstGeom prst="straightConnector1">
            <a:avLst/>
          </a:prstGeom>
          <a:noFill/>
          <a:ln cap="flat" cmpd="sng" w="28575">
            <a:solidFill>
              <a:srgbClr val="8CA9AD"/>
            </a:solidFill>
            <a:prstDash val="solid"/>
            <a:round/>
            <a:headEnd len="sm" w="sm" type="none"/>
            <a:tailEnd len="sm" w="sm" type="none"/>
          </a:ln>
        </p:spPr>
      </p:cxnSp>
      <p:cxnSp>
        <p:nvCxnSpPr>
          <p:cNvPr id="331" name="Google Shape;331;p8"/>
          <p:cNvCxnSpPr/>
          <p:nvPr/>
        </p:nvCxnSpPr>
        <p:spPr>
          <a:xfrm>
            <a:off x="-2359208" y="-1216357"/>
            <a:ext cx="4690515" cy="4690515"/>
          </a:xfrm>
          <a:prstGeom prst="straightConnector1">
            <a:avLst/>
          </a:prstGeom>
          <a:noFill/>
          <a:ln cap="flat" cmpd="sng" w="28575">
            <a:solidFill>
              <a:srgbClr val="8CA9AD"/>
            </a:solidFill>
            <a:prstDash val="solid"/>
            <a:round/>
            <a:headEnd len="sm" w="sm" type="none"/>
            <a:tailEnd len="sm" w="sm" type="none"/>
          </a:ln>
        </p:spPr>
      </p:cxnSp>
      <p:cxnSp>
        <p:nvCxnSpPr>
          <p:cNvPr id="332" name="Google Shape;332;p8"/>
          <p:cNvCxnSpPr/>
          <p:nvPr/>
        </p:nvCxnSpPr>
        <p:spPr>
          <a:xfrm>
            <a:off x="-2503062" y="-776680"/>
            <a:ext cx="4347674" cy="4347674"/>
          </a:xfrm>
          <a:prstGeom prst="straightConnector1">
            <a:avLst/>
          </a:prstGeom>
          <a:noFill/>
          <a:ln cap="flat" cmpd="sng" w="28575">
            <a:solidFill>
              <a:srgbClr val="8CA9AD"/>
            </a:solidFill>
            <a:prstDash val="solid"/>
            <a:round/>
            <a:headEnd len="sm" w="sm" type="none"/>
            <a:tailEnd len="sm" w="sm" type="none"/>
          </a:ln>
        </p:spPr>
      </p:cxnSp>
      <p:cxnSp>
        <p:nvCxnSpPr>
          <p:cNvPr id="333" name="Google Shape;333;p8"/>
          <p:cNvCxnSpPr/>
          <p:nvPr/>
        </p:nvCxnSpPr>
        <p:spPr>
          <a:xfrm>
            <a:off x="-2623881" y="-332957"/>
            <a:ext cx="3963599" cy="3985594"/>
          </a:xfrm>
          <a:prstGeom prst="straightConnector1">
            <a:avLst/>
          </a:prstGeom>
          <a:noFill/>
          <a:ln cap="flat" cmpd="sng" w="28575">
            <a:solidFill>
              <a:srgbClr val="8CA9AD"/>
            </a:solidFill>
            <a:prstDash val="solid"/>
            <a:round/>
            <a:headEnd len="sm" w="sm" type="none"/>
            <a:tailEnd len="sm" w="sm" type="none"/>
          </a:ln>
        </p:spPr>
      </p:cxnSp>
      <p:cxnSp>
        <p:nvCxnSpPr>
          <p:cNvPr id="334" name="Google Shape;334;p8"/>
          <p:cNvCxnSpPr/>
          <p:nvPr/>
        </p:nvCxnSpPr>
        <p:spPr>
          <a:xfrm>
            <a:off x="-2598114" y="228677"/>
            <a:ext cx="3377485" cy="3360058"/>
          </a:xfrm>
          <a:prstGeom prst="straightConnector1">
            <a:avLst/>
          </a:prstGeom>
          <a:noFill/>
          <a:ln cap="flat" cmpd="sng" w="28575">
            <a:solidFill>
              <a:srgbClr val="8CA9AD"/>
            </a:solidFill>
            <a:prstDash val="solid"/>
            <a:round/>
            <a:headEnd len="sm" w="sm" type="none"/>
            <a:tailEnd len="sm" w="sm" type="none"/>
          </a:ln>
        </p:spPr>
      </p:cxnSp>
      <p:cxnSp>
        <p:nvCxnSpPr>
          <p:cNvPr id="335" name="Google Shape;335;p8"/>
          <p:cNvCxnSpPr/>
          <p:nvPr/>
        </p:nvCxnSpPr>
        <p:spPr>
          <a:xfrm>
            <a:off x="-2509797" y="905760"/>
            <a:ext cx="2628598" cy="2671969"/>
          </a:xfrm>
          <a:prstGeom prst="straightConnector1">
            <a:avLst/>
          </a:prstGeom>
          <a:noFill/>
          <a:ln cap="flat" cmpd="sng" w="28575">
            <a:solidFill>
              <a:srgbClr val="8CA9AD"/>
            </a:solidFill>
            <a:prstDash val="solid"/>
            <a:round/>
            <a:headEnd len="sm" w="sm" type="none"/>
            <a:tailEnd len="sm" w="sm" type="none"/>
          </a:ln>
        </p:spPr>
      </p:cxnSp>
      <p:grpSp>
        <p:nvGrpSpPr>
          <p:cNvPr id="336" name="Google Shape;336;p8"/>
          <p:cNvGrpSpPr/>
          <p:nvPr/>
        </p:nvGrpSpPr>
        <p:grpSpPr>
          <a:xfrm rot="-2700000">
            <a:off x="11386843" y="7201845"/>
            <a:ext cx="7415398" cy="3565095"/>
            <a:chOff x="0" y="0"/>
            <a:chExt cx="660400" cy="317500"/>
          </a:xfrm>
        </p:grpSpPr>
        <p:sp>
          <p:nvSpPr>
            <p:cNvPr id="337" name="Google Shape;337;p8"/>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8"/>
            <p:cNvSpPr txBox="1"/>
            <p:nvPr/>
          </p:nvSpPr>
          <p:spPr>
            <a:xfrm>
              <a:off x="0" y="136525"/>
              <a:ext cx="660400" cy="180975"/>
            </a:xfrm>
            <a:prstGeom prst="rect">
              <a:avLst/>
            </a:prstGeom>
            <a:noFill/>
            <a:ln>
              <a:noFill/>
            </a:ln>
          </p:spPr>
          <p:txBody>
            <a:bodyPr anchorCtr="0" anchor="ctr" bIns="50800" lIns="50800" spcFirstLastPara="1" rIns="50800" wrap="square" tIns="50800">
              <a:noAutofit/>
            </a:bodyPr>
            <a:lstStyle/>
            <a:p>
              <a:pPr indent="0" lvl="0" marL="0" marR="0" rtl="0" algn="ctr">
                <a:lnSpc>
                  <a:spcPct val="141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339" name="Google Shape;339;p8"/>
          <p:cNvCxnSpPr/>
          <p:nvPr/>
        </p:nvCxnSpPr>
        <p:spPr>
          <a:xfrm flipH="1" rot="10800000">
            <a:off x="14131544" y="7969488"/>
            <a:ext cx="5132702" cy="5185216"/>
          </a:xfrm>
          <a:prstGeom prst="straightConnector1">
            <a:avLst/>
          </a:prstGeom>
          <a:noFill/>
          <a:ln cap="flat" cmpd="sng" w="28575">
            <a:solidFill>
              <a:srgbClr val="8CA9AD"/>
            </a:solidFill>
            <a:prstDash val="solid"/>
            <a:round/>
            <a:headEnd len="sm" w="sm" type="none"/>
            <a:tailEnd len="sm" w="sm" type="none"/>
          </a:ln>
        </p:spPr>
      </p:cxnSp>
      <p:cxnSp>
        <p:nvCxnSpPr>
          <p:cNvPr id="340" name="Google Shape;340;p8"/>
          <p:cNvCxnSpPr/>
          <p:nvPr/>
        </p:nvCxnSpPr>
        <p:spPr>
          <a:xfrm flipH="1" rot="10800000">
            <a:off x="14444220" y="8329798"/>
            <a:ext cx="5038853" cy="5038853"/>
          </a:xfrm>
          <a:prstGeom prst="straightConnector1">
            <a:avLst/>
          </a:prstGeom>
          <a:noFill/>
          <a:ln cap="flat" cmpd="sng" w="28575">
            <a:solidFill>
              <a:srgbClr val="8CA9AD"/>
            </a:solidFill>
            <a:prstDash val="solid"/>
            <a:round/>
            <a:headEnd len="sm" w="sm" type="none"/>
            <a:tailEnd len="sm" w="sm" type="none"/>
          </a:ln>
        </p:spPr>
      </p:cxnSp>
      <p:cxnSp>
        <p:nvCxnSpPr>
          <p:cNvPr id="341" name="Google Shape;341;p8"/>
          <p:cNvCxnSpPr/>
          <p:nvPr/>
        </p:nvCxnSpPr>
        <p:spPr>
          <a:xfrm flipH="1" rot="10800000">
            <a:off x="14802690" y="8681112"/>
            <a:ext cx="4867141" cy="4867141"/>
          </a:xfrm>
          <a:prstGeom prst="straightConnector1">
            <a:avLst/>
          </a:prstGeom>
          <a:noFill/>
          <a:ln cap="flat" cmpd="sng" w="28575">
            <a:solidFill>
              <a:srgbClr val="8CA9AD"/>
            </a:solidFill>
            <a:prstDash val="solid"/>
            <a:round/>
            <a:headEnd len="sm" w="sm" type="none"/>
            <a:tailEnd len="sm" w="sm" type="none"/>
          </a:ln>
        </p:spPr>
      </p:cxnSp>
      <p:sp>
        <p:nvSpPr>
          <p:cNvPr id="342" name="Google Shape;342;p8"/>
          <p:cNvSpPr txBox="1"/>
          <p:nvPr/>
        </p:nvSpPr>
        <p:spPr>
          <a:xfrm>
            <a:off x="779371" y="2580943"/>
            <a:ext cx="11023523" cy="6362702"/>
          </a:xfrm>
          <a:prstGeom prst="rect">
            <a:avLst/>
          </a:prstGeom>
          <a:noFill/>
          <a:ln>
            <a:noFill/>
          </a:ln>
        </p:spPr>
        <p:txBody>
          <a:bodyPr anchorCtr="0" anchor="t" bIns="0" lIns="0" spcFirstLastPara="1" rIns="0" wrap="square" tIns="0">
            <a:spAutoFit/>
          </a:bodyPr>
          <a:lstStyle/>
          <a:p>
            <a:pPr indent="0" lvl="0" marL="0" marR="0" rtl="0" algn="just">
              <a:lnSpc>
                <a:spcPct val="111000"/>
              </a:lnSpc>
              <a:spcBef>
                <a:spcPts val="0"/>
              </a:spcBef>
              <a:spcAft>
                <a:spcPts val="0"/>
              </a:spcAft>
              <a:buNone/>
            </a:pPr>
            <a:r>
              <a:rPr b="0" i="0" lang="en-US" sz="2500" u="none" cap="none" strike="noStrike">
                <a:solidFill>
                  <a:srgbClr val="000000"/>
                </a:solidFill>
                <a:latin typeface="Cambria"/>
                <a:ea typeface="Cambria"/>
                <a:cs typeface="Cambria"/>
                <a:sym typeface="Cambria"/>
              </a:rPr>
              <a:t>LDAP (Lightweight Directory Access Protocol) là một giao thức cho phép truy cập và duy trì dịch vụ thư mục qua mạng IP. LDAP được phát triển vào những năm 1990 bởi Tim Howes và các cộng sự tại Đại học Michigan.</a:t>
            </a:r>
            <a:endParaRPr/>
          </a:p>
          <a:p>
            <a:pPr indent="0" lvl="0" marL="0" marR="0" rtl="0" algn="just">
              <a:lnSpc>
                <a:spcPct val="111000"/>
              </a:lnSpc>
              <a:spcBef>
                <a:spcPts val="0"/>
              </a:spcBef>
              <a:spcAft>
                <a:spcPts val="0"/>
              </a:spcAft>
              <a:buNone/>
            </a:pPr>
            <a:r>
              <a:rPr b="0" i="0" lang="en-US" sz="2500" u="none" cap="none" strike="noStrike">
                <a:solidFill>
                  <a:srgbClr val="000000"/>
                </a:solidFill>
                <a:latin typeface="Cambria"/>
                <a:ea typeface="Cambria"/>
                <a:cs typeface="Cambria"/>
                <a:sym typeface="Cambria"/>
              </a:rPr>
              <a:t>Chức năng Chính và Ứng dụng</a:t>
            </a:r>
            <a:endParaRPr/>
          </a:p>
          <a:p>
            <a:pPr indent="-269892" lvl="1" marL="539785" marR="0" rtl="0" algn="just">
              <a:lnSpc>
                <a:spcPct val="111000"/>
              </a:lnSpc>
              <a:spcBef>
                <a:spcPts val="0"/>
              </a:spcBef>
              <a:spcAft>
                <a:spcPts val="0"/>
              </a:spcAft>
              <a:buClr>
                <a:srgbClr val="000000"/>
              </a:buClr>
              <a:buSzPts val="2500"/>
              <a:buFont typeface="Arial"/>
              <a:buChar char="•"/>
            </a:pPr>
            <a:r>
              <a:rPr b="0" i="0" lang="en-US" sz="2500" u="none" cap="none" strike="noStrike">
                <a:solidFill>
                  <a:srgbClr val="000000"/>
                </a:solidFill>
                <a:latin typeface="Cambria"/>
                <a:ea typeface="Cambria"/>
                <a:cs typeface="Cambria"/>
                <a:sym typeface="Cambria"/>
              </a:rPr>
              <a:t>Chức năng Chính: Cung cấp cơ sở dữ liệu phân tán để lưu trữ và truy xuất thông tin người dùng, nhóm, thiết bị, và các tài nguyên mạng khác.</a:t>
            </a:r>
            <a:endParaRPr/>
          </a:p>
          <a:p>
            <a:pPr indent="-269892" lvl="1" marL="539785" marR="0" rtl="0" algn="just">
              <a:lnSpc>
                <a:spcPct val="111000"/>
              </a:lnSpc>
              <a:spcBef>
                <a:spcPts val="0"/>
              </a:spcBef>
              <a:spcAft>
                <a:spcPts val="0"/>
              </a:spcAft>
              <a:buClr>
                <a:srgbClr val="000000"/>
              </a:buClr>
              <a:buSzPts val="2500"/>
              <a:buFont typeface="Arial"/>
              <a:buChar char="•"/>
            </a:pPr>
            <a:r>
              <a:rPr b="0" i="0" lang="en-US" sz="2500" u="none" cap="none" strike="noStrike">
                <a:solidFill>
                  <a:srgbClr val="000000"/>
                </a:solidFill>
                <a:latin typeface="Cambria"/>
                <a:ea typeface="Cambria"/>
                <a:cs typeface="Cambria"/>
                <a:sym typeface="Cambria"/>
              </a:rPr>
              <a:t>Ứng dụng: Được sử dụng rộng rãi trong quản lý thông tin người dùng và xác thực truy cập trong các hệ thống lớn, như hệ thống đăng nhập một lần (SSO), thư mục nhân sự, và quản lý thông tin tài nguyên mạng.</a:t>
            </a:r>
            <a:endParaRPr/>
          </a:p>
          <a:p>
            <a:pPr indent="0" lvl="0" marL="0" marR="0" rtl="0" algn="just">
              <a:lnSpc>
                <a:spcPct val="111000"/>
              </a:lnSpc>
              <a:spcBef>
                <a:spcPts val="0"/>
              </a:spcBef>
              <a:spcAft>
                <a:spcPts val="0"/>
              </a:spcAft>
              <a:buNone/>
            </a:pPr>
            <a:r>
              <a:rPr b="0" i="0" lang="en-US" sz="2500" u="none" cap="none" strike="noStrike">
                <a:solidFill>
                  <a:srgbClr val="000000"/>
                </a:solidFill>
                <a:latin typeface="Cambria"/>
                <a:ea typeface="Cambria"/>
                <a:cs typeface="Cambria"/>
                <a:sym typeface="Cambria"/>
              </a:rPr>
              <a:t>Kiến trúc của LDAP hoạt động theo mô hình client-server, trong đó:</a:t>
            </a:r>
            <a:endParaRPr/>
          </a:p>
          <a:p>
            <a:pPr indent="-269892" lvl="1" marL="539785" marR="0" rtl="0" algn="just">
              <a:lnSpc>
                <a:spcPct val="111000"/>
              </a:lnSpc>
              <a:spcBef>
                <a:spcPts val="0"/>
              </a:spcBef>
              <a:spcAft>
                <a:spcPts val="0"/>
              </a:spcAft>
              <a:buClr>
                <a:srgbClr val="000000"/>
              </a:buClr>
              <a:buSzPts val="2500"/>
              <a:buFont typeface="Arial"/>
              <a:buChar char="•"/>
            </a:pPr>
            <a:r>
              <a:rPr b="0" i="0" lang="en-US" sz="2500" u="none" cap="none" strike="noStrike">
                <a:solidFill>
                  <a:srgbClr val="000000"/>
                </a:solidFill>
                <a:latin typeface="Cambria"/>
                <a:ea typeface="Cambria"/>
                <a:cs typeface="Cambria"/>
                <a:sym typeface="Cambria"/>
              </a:rPr>
              <a:t>Client: Gửi các yêu cầu truy cập hoặc sửa đổi thông tin đến máy chủ LDAP.</a:t>
            </a:r>
            <a:endParaRPr/>
          </a:p>
          <a:p>
            <a:pPr indent="-269892" lvl="1" marL="539785" marR="0" rtl="0" algn="just">
              <a:lnSpc>
                <a:spcPct val="111000"/>
              </a:lnSpc>
              <a:spcBef>
                <a:spcPts val="0"/>
              </a:spcBef>
              <a:spcAft>
                <a:spcPts val="0"/>
              </a:spcAft>
              <a:buClr>
                <a:srgbClr val="000000"/>
              </a:buClr>
              <a:buSzPts val="2500"/>
              <a:buFont typeface="Arial"/>
              <a:buChar char="•"/>
            </a:pPr>
            <a:r>
              <a:rPr b="0" i="0" lang="en-US" sz="2500" u="none" cap="none" strike="noStrike">
                <a:solidFill>
                  <a:srgbClr val="000000"/>
                </a:solidFill>
                <a:latin typeface="Cambria"/>
                <a:ea typeface="Cambria"/>
                <a:cs typeface="Cambria"/>
                <a:sym typeface="Cambria"/>
              </a:rPr>
              <a:t>Server: Xử lý các yêu cầu và trả về kết quả phù hợp từ cơ sở dữ liệu thư mục.</a:t>
            </a:r>
            <a:endParaRPr/>
          </a:p>
          <a:p>
            <a:pPr indent="0" lvl="0" marL="0" marR="0" rtl="0" algn="just">
              <a:lnSpc>
                <a:spcPct val="111000"/>
              </a:lnSpc>
              <a:spcBef>
                <a:spcPts val="0"/>
              </a:spcBef>
              <a:spcAft>
                <a:spcPts val="0"/>
              </a:spcAft>
              <a:buNone/>
            </a:pPr>
            <a:r>
              <a:rPr b="0" i="0" lang="en-US" sz="2500" u="none" cap="none" strike="noStrike">
                <a:solidFill>
                  <a:srgbClr val="000000"/>
                </a:solidFill>
                <a:latin typeface="Cambria"/>
                <a:ea typeface="Cambria"/>
                <a:cs typeface="Cambria"/>
                <a:sym typeface="Cambria"/>
              </a:rPr>
              <a:t>Cấu trúc dữ liệu của LDAP được tổ chức dưới dạng cây thư mục (directory tree), với các nút (entry) chứa các thuộc tính (attributes) và giá trị (values).</a:t>
            </a:r>
            <a:endParaRPr/>
          </a:p>
          <a:p>
            <a:pPr indent="0" lvl="0" marL="0" marR="0" rtl="0" algn="just">
              <a:lnSpc>
                <a:spcPct val="111000"/>
              </a:lnSpc>
              <a:spcBef>
                <a:spcPts val="0"/>
              </a:spcBef>
              <a:spcAft>
                <a:spcPts val="0"/>
              </a:spcAft>
              <a:buNone/>
            </a:pPr>
            <a:r>
              <a:rPr b="0" i="0" lang="en-US" sz="2500" u="none" cap="none" strike="noStrike">
                <a:solidFill>
                  <a:srgbClr val="000000"/>
                </a:solidFill>
                <a:latin typeface="Cambria"/>
                <a:ea typeface="Cambria"/>
                <a:cs typeface="Cambria"/>
                <a:sym typeface="Cambria"/>
              </a:rPr>
              <a:t>Các Phiên bản và RFC Liên Quan</a:t>
            </a:r>
            <a:endParaRPr/>
          </a:p>
          <a:p>
            <a:pPr indent="-269892" lvl="1" marL="539785" marR="0" rtl="0" algn="just">
              <a:lnSpc>
                <a:spcPct val="111000"/>
              </a:lnSpc>
              <a:spcBef>
                <a:spcPts val="0"/>
              </a:spcBef>
              <a:spcAft>
                <a:spcPts val="0"/>
              </a:spcAft>
              <a:buClr>
                <a:srgbClr val="000000"/>
              </a:buClr>
              <a:buSzPts val="2500"/>
              <a:buFont typeface="Arial"/>
              <a:buChar char="•"/>
            </a:pPr>
            <a:r>
              <a:rPr b="0" i="0" lang="en-US" sz="2500" u="none" cap="none" strike="noStrike">
                <a:solidFill>
                  <a:srgbClr val="000000"/>
                </a:solidFill>
                <a:latin typeface="Cambria"/>
                <a:ea typeface="Cambria"/>
                <a:cs typeface="Cambria"/>
                <a:sym typeface="Cambria"/>
              </a:rPr>
              <a:t>LDAPv3: Phiên bản hiện tại của LDAP, được chuẩn hóa trong IETF RFC 4511, định nghĩa giao thức truyền thông giữa client và server LDAP.</a:t>
            </a:r>
            <a:endParaRPr/>
          </a:p>
          <a:p>
            <a:pPr indent="0" lvl="0" marL="0" marR="0" rtl="0" algn="just">
              <a:lnSpc>
                <a:spcPct val="111000"/>
              </a:lnSpc>
              <a:spcBef>
                <a:spcPts val="0"/>
              </a:spcBef>
              <a:spcAft>
                <a:spcPts val="0"/>
              </a:spcAft>
              <a:buNone/>
            </a:pPr>
            <a:r>
              <a:t/>
            </a:r>
            <a:endParaRPr b="0" i="0" sz="2500" u="none" cap="none" strike="noStrike">
              <a:solidFill>
                <a:srgbClr val="000000"/>
              </a:solidFill>
              <a:latin typeface="Cambria"/>
              <a:ea typeface="Cambria"/>
              <a:cs typeface="Cambria"/>
              <a:sym typeface="Cambria"/>
            </a:endParaRPr>
          </a:p>
        </p:txBody>
      </p:sp>
      <p:sp>
        <p:nvSpPr>
          <p:cNvPr id="343" name="Google Shape;343;p8"/>
          <p:cNvSpPr/>
          <p:nvPr/>
        </p:nvSpPr>
        <p:spPr>
          <a:xfrm>
            <a:off x="12188196" y="1738029"/>
            <a:ext cx="5812692" cy="4548139"/>
          </a:xfrm>
          <a:custGeom>
            <a:rect b="b" l="l" r="r" t="t"/>
            <a:pathLst>
              <a:path extrusionOk="0" h="4548139" w="5812692">
                <a:moveTo>
                  <a:pt x="0" y="0"/>
                </a:moveTo>
                <a:lnTo>
                  <a:pt x="5812692" y="0"/>
                </a:lnTo>
                <a:lnTo>
                  <a:pt x="5812692" y="4548139"/>
                </a:lnTo>
                <a:lnTo>
                  <a:pt x="0" y="4548139"/>
                </a:lnTo>
                <a:lnTo>
                  <a:pt x="0" y="0"/>
                </a:lnTo>
                <a:close/>
              </a:path>
            </a:pathLst>
          </a:custGeom>
          <a:blipFill rotWithShape="1">
            <a:blip r:embed="rId3">
              <a:alphaModFix/>
            </a:blip>
            <a:stretch>
              <a:fillRect b="0" l="0" r="0" t="0"/>
            </a:stretch>
          </a:blipFill>
          <a:ln>
            <a:noFill/>
          </a:ln>
        </p:spPr>
      </p:sp>
      <p:sp>
        <p:nvSpPr>
          <p:cNvPr id="344" name="Google Shape;344;p8"/>
          <p:cNvSpPr txBox="1"/>
          <p:nvPr/>
        </p:nvSpPr>
        <p:spPr>
          <a:xfrm>
            <a:off x="609495" y="736600"/>
            <a:ext cx="2025094" cy="66992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5000" u="none" cap="none" strike="noStrike">
                <a:solidFill>
                  <a:srgbClr val="227C9D"/>
                </a:solidFill>
                <a:latin typeface="Arial"/>
                <a:ea typeface="Arial"/>
                <a:cs typeface="Arial"/>
                <a:sym typeface="Arial"/>
              </a:rPr>
              <a:t>LDAP</a:t>
            </a:r>
            <a:endParaRPr/>
          </a:p>
        </p:txBody>
      </p:sp>
      <p:sp>
        <p:nvSpPr>
          <p:cNvPr id="345" name="Google Shape;345;p8"/>
          <p:cNvSpPr txBox="1"/>
          <p:nvPr/>
        </p:nvSpPr>
        <p:spPr>
          <a:xfrm>
            <a:off x="17259280" y="9458176"/>
            <a:ext cx="161817" cy="340616"/>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0" i="0" lang="en-US" sz="2300" u="none" cap="none" strike="noStrike">
                <a:solidFill>
                  <a:srgbClr val="000000"/>
                </a:solidFill>
                <a:latin typeface="Cambria"/>
                <a:ea typeface="Cambria"/>
                <a:cs typeface="Cambria"/>
                <a:sym typeface="Cambria"/>
              </a:rPr>
              <a:t>8</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grpSp>
        <p:nvGrpSpPr>
          <p:cNvPr id="350" name="Google Shape;350;p9"/>
          <p:cNvGrpSpPr/>
          <p:nvPr/>
        </p:nvGrpSpPr>
        <p:grpSpPr>
          <a:xfrm rot="2700000">
            <a:off x="-1376391" y="-3093321"/>
            <a:ext cx="7415398" cy="3565095"/>
            <a:chOff x="0" y="0"/>
            <a:chExt cx="660400" cy="317500"/>
          </a:xfrm>
        </p:grpSpPr>
        <p:sp>
          <p:nvSpPr>
            <p:cNvPr id="351" name="Google Shape;351;p9"/>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9"/>
            <p:cNvSpPr txBox="1"/>
            <p:nvPr/>
          </p:nvSpPr>
          <p:spPr>
            <a:xfrm>
              <a:off x="0" y="136525"/>
              <a:ext cx="660400" cy="180975"/>
            </a:xfrm>
            <a:prstGeom prst="rect">
              <a:avLst/>
            </a:prstGeom>
            <a:noFill/>
            <a:ln>
              <a:noFill/>
            </a:ln>
          </p:spPr>
          <p:txBody>
            <a:bodyPr anchorCtr="0" anchor="ctr" bIns="50800" lIns="50800" spcFirstLastPara="1" rIns="50800" wrap="square" tIns="50800">
              <a:noAutofit/>
            </a:bodyPr>
            <a:lstStyle/>
            <a:p>
              <a:pPr indent="0" lvl="0" marL="0" marR="0" rtl="0" algn="ctr">
                <a:lnSpc>
                  <a:spcPct val="141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353" name="Google Shape;353;p9"/>
          <p:cNvCxnSpPr/>
          <p:nvPr/>
        </p:nvCxnSpPr>
        <p:spPr>
          <a:xfrm>
            <a:off x="-1839005" y="-2273771"/>
            <a:ext cx="5185216" cy="5132702"/>
          </a:xfrm>
          <a:prstGeom prst="straightConnector1">
            <a:avLst/>
          </a:prstGeom>
          <a:noFill/>
          <a:ln cap="flat" cmpd="sng" w="28575">
            <a:solidFill>
              <a:srgbClr val="8CA9AD"/>
            </a:solidFill>
            <a:prstDash val="solid"/>
            <a:round/>
            <a:headEnd len="sm" w="sm" type="none"/>
            <a:tailEnd len="sm" w="sm" type="none"/>
          </a:ln>
        </p:spPr>
      </p:cxnSp>
      <p:cxnSp>
        <p:nvCxnSpPr>
          <p:cNvPr id="354" name="Google Shape;354;p9"/>
          <p:cNvCxnSpPr/>
          <p:nvPr/>
        </p:nvCxnSpPr>
        <p:spPr>
          <a:xfrm>
            <a:off x="-2052951" y="-1961095"/>
            <a:ext cx="5038853" cy="5038853"/>
          </a:xfrm>
          <a:prstGeom prst="straightConnector1">
            <a:avLst/>
          </a:prstGeom>
          <a:noFill/>
          <a:ln cap="flat" cmpd="sng" w="28575">
            <a:solidFill>
              <a:srgbClr val="8CA9AD"/>
            </a:solidFill>
            <a:prstDash val="solid"/>
            <a:round/>
            <a:headEnd len="sm" w="sm" type="none"/>
            <a:tailEnd len="sm" w="sm" type="none"/>
          </a:ln>
        </p:spPr>
      </p:cxnSp>
      <p:cxnSp>
        <p:nvCxnSpPr>
          <p:cNvPr id="355" name="Google Shape;355;p9"/>
          <p:cNvCxnSpPr/>
          <p:nvPr/>
        </p:nvCxnSpPr>
        <p:spPr>
          <a:xfrm>
            <a:off x="-2232553" y="-1602625"/>
            <a:ext cx="4867141" cy="4867141"/>
          </a:xfrm>
          <a:prstGeom prst="straightConnector1">
            <a:avLst/>
          </a:prstGeom>
          <a:noFill/>
          <a:ln cap="flat" cmpd="sng" w="28575">
            <a:solidFill>
              <a:srgbClr val="8CA9AD"/>
            </a:solidFill>
            <a:prstDash val="solid"/>
            <a:round/>
            <a:headEnd len="sm" w="sm" type="none"/>
            <a:tailEnd len="sm" w="sm" type="none"/>
          </a:ln>
        </p:spPr>
      </p:cxnSp>
      <p:cxnSp>
        <p:nvCxnSpPr>
          <p:cNvPr id="356" name="Google Shape;356;p9"/>
          <p:cNvCxnSpPr/>
          <p:nvPr/>
        </p:nvCxnSpPr>
        <p:spPr>
          <a:xfrm>
            <a:off x="-2359208" y="-1216357"/>
            <a:ext cx="4690515" cy="4690515"/>
          </a:xfrm>
          <a:prstGeom prst="straightConnector1">
            <a:avLst/>
          </a:prstGeom>
          <a:noFill/>
          <a:ln cap="flat" cmpd="sng" w="28575">
            <a:solidFill>
              <a:srgbClr val="8CA9AD"/>
            </a:solidFill>
            <a:prstDash val="solid"/>
            <a:round/>
            <a:headEnd len="sm" w="sm" type="none"/>
            <a:tailEnd len="sm" w="sm" type="none"/>
          </a:ln>
        </p:spPr>
      </p:cxnSp>
      <p:cxnSp>
        <p:nvCxnSpPr>
          <p:cNvPr id="357" name="Google Shape;357;p9"/>
          <p:cNvCxnSpPr/>
          <p:nvPr/>
        </p:nvCxnSpPr>
        <p:spPr>
          <a:xfrm>
            <a:off x="-2503062" y="-776680"/>
            <a:ext cx="4347674" cy="4347674"/>
          </a:xfrm>
          <a:prstGeom prst="straightConnector1">
            <a:avLst/>
          </a:prstGeom>
          <a:noFill/>
          <a:ln cap="flat" cmpd="sng" w="28575">
            <a:solidFill>
              <a:srgbClr val="8CA9AD"/>
            </a:solidFill>
            <a:prstDash val="solid"/>
            <a:round/>
            <a:headEnd len="sm" w="sm" type="none"/>
            <a:tailEnd len="sm" w="sm" type="none"/>
          </a:ln>
        </p:spPr>
      </p:cxnSp>
      <p:cxnSp>
        <p:nvCxnSpPr>
          <p:cNvPr id="358" name="Google Shape;358;p9"/>
          <p:cNvCxnSpPr/>
          <p:nvPr/>
        </p:nvCxnSpPr>
        <p:spPr>
          <a:xfrm>
            <a:off x="-2623881" y="-332957"/>
            <a:ext cx="3963599" cy="3985594"/>
          </a:xfrm>
          <a:prstGeom prst="straightConnector1">
            <a:avLst/>
          </a:prstGeom>
          <a:noFill/>
          <a:ln cap="flat" cmpd="sng" w="28575">
            <a:solidFill>
              <a:srgbClr val="8CA9AD"/>
            </a:solidFill>
            <a:prstDash val="solid"/>
            <a:round/>
            <a:headEnd len="sm" w="sm" type="none"/>
            <a:tailEnd len="sm" w="sm" type="none"/>
          </a:ln>
        </p:spPr>
      </p:cxnSp>
      <p:cxnSp>
        <p:nvCxnSpPr>
          <p:cNvPr id="359" name="Google Shape;359;p9"/>
          <p:cNvCxnSpPr/>
          <p:nvPr/>
        </p:nvCxnSpPr>
        <p:spPr>
          <a:xfrm>
            <a:off x="-2598114" y="228677"/>
            <a:ext cx="3377485" cy="3360058"/>
          </a:xfrm>
          <a:prstGeom prst="straightConnector1">
            <a:avLst/>
          </a:prstGeom>
          <a:noFill/>
          <a:ln cap="flat" cmpd="sng" w="28575">
            <a:solidFill>
              <a:srgbClr val="8CA9AD"/>
            </a:solidFill>
            <a:prstDash val="solid"/>
            <a:round/>
            <a:headEnd len="sm" w="sm" type="none"/>
            <a:tailEnd len="sm" w="sm" type="none"/>
          </a:ln>
        </p:spPr>
      </p:cxnSp>
      <p:cxnSp>
        <p:nvCxnSpPr>
          <p:cNvPr id="360" name="Google Shape;360;p9"/>
          <p:cNvCxnSpPr/>
          <p:nvPr/>
        </p:nvCxnSpPr>
        <p:spPr>
          <a:xfrm>
            <a:off x="-2509797" y="905760"/>
            <a:ext cx="2628598" cy="2671969"/>
          </a:xfrm>
          <a:prstGeom prst="straightConnector1">
            <a:avLst/>
          </a:prstGeom>
          <a:noFill/>
          <a:ln cap="flat" cmpd="sng" w="28575">
            <a:solidFill>
              <a:srgbClr val="8CA9AD"/>
            </a:solidFill>
            <a:prstDash val="solid"/>
            <a:round/>
            <a:headEnd len="sm" w="sm" type="none"/>
            <a:tailEnd len="sm" w="sm" type="none"/>
          </a:ln>
        </p:spPr>
      </p:cxnSp>
      <p:grpSp>
        <p:nvGrpSpPr>
          <p:cNvPr id="361" name="Google Shape;361;p9"/>
          <p:cNvGrpSpPr/>
          <p:nvPr/>
        </p:nvGrpSpPr>
        <p:grpSpPr>
          <a:xfrm rot="-2700000">
            <a:off x="11386843" y="7201845"/>
            <a:ext cx="7415398" cy="3565095"/>
            <a:chOff x="0" y="0"/>
            <a:chExt cx="660400" cy="317500"/>
          </a:xfrm>
        </p:grpSpPr>
        <p:sp>
          <p:nvSpPr>
            <p:cNvPr id="362" name="Google Shape;362;p9"/>
            <p:cNvSpPr/>
            <p:nvPr/>
          </p:nvSpPr>
          <p:spPr>
            <a:xfrm>
              <a:off x="0" y="0"/>
              <a:ext cx="660400" cy="317500"/>
            </a:xfrm>
            <a:custGeom>
              <a:rect b="b" l="l" r="r" t="t"/>
              <a:pathLst>
                <a:path extrusionOk="0"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cap="sq" cmpd="sng" w="28575">
              <a:solidFill>
                <a:srgbClr val="8CA9AD"/>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9"/>
            <p:cNvSpPr txBox="1"/>
            <p:nvPr/>
          </p:nvSpPr>
          <p:spPr>
            <a:xfrm>
              <a:off x="0" y="136525"/>
              <a:ext cx="660400" cy="180975"/>
            </a:xfrm>
            <a:prstGeom prst="rect">
              <a:avLst/>
            </a:prstGeom>
            <a:noFill/>
            <a:ln>
              <a:noFill/>
            </a:ln>
          </p:spPr>
          <p:txBody>
            <a:bodyPr anchorCtr="0" anchor="ctr" bIns="50800" lIns="50800" spcFirstLastPara="1" rIns="50800" wrap="square" tIns="50800">
              <a:noAutofit/>
            </a:bodyPr>
            <a:lstStyle/>
            <a:p>
              <a:pPr indent="0" lvl="0" marL="0" marR="0" rtl="0" algn="ctr">
                <a:lnSpc>
                  <a:spcPct val="141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364" name="Google Shape;364;p9"/>
          <p:cNvCxnSpPr/>
          <p:nvPr/>
        </p:nvCxnSpPr>
        <p:spPr>
          <a:xfrm flipH="1" rot="10800000">
            <a:off x="14131544" y="7969488"/>
            <a:ext cx="5132702" cy="5185216"/>
          </a:xfrm>
          <a:prstGeom prst="straightConnector1">
            <a:avLst/>
          </a:prstGeom>
          <a:noFill/>
          <a:ln cap="flat" cmpd="sng" w="28575">
            <a:solidFill>
              <a:srgbClr val="8CA9AD"/>
            </a:solidFill>
            <a:prstDash val="solid"/>
            <a:round/>
            <a:headEnd len="sm" w="sm" type="none"/>
            <a:tailEnd len="sm" w="sm" type="none"/>
          </a:ln>
        </p:spPr>
      </p:cxnSp>
      <p:cxnSp>
        <p:nvCxnSpPr>
          <p:cNvPr id="365" name="Google Shape;365;p9"/>
          <p:cNvCxnSpPr/>
          <p:nvPr/>
        </p:nvCxnSpPr>
        <p:spPr>
          <a:xfrm flipH="1" rot="10800000">
            <a:off x="14444220" y="8329798"/>
            <a:ext cx="5038853" cy="5038853"/>
          </a:xfrm>
          <a:prstGeom prst="straightConnector1">
            <a:avLst/>
          </a:prstGeom>
          <a:noFill/>
          <a:ln cap="flat" cmpd="sng" w="28575">
            <a:solidFill>
              <a:srgbClr val="8CA9AD"/>
            </a:solidFill>
            <a:prstDash val="solid"/>
            <a:round/>
            <a:headEnd len="sm" w="sm" type="none"/>
            <a:tailEnd len="sm" w="sm" type="none"/>
          </a:ln>
        </p:spPr>
      </p:cxnSp>
      <p:cxnSp>
        <p:nvCxnSpPr>
          <p:cNvPr id="366" name="Google Shape;366;p9"/>
          <p:cNvCxnSpPr/>
          <p:nvPr/>
        </p:nvCxnSpPr>
        <p:spPr>
          <a:xfrm flipH="1" rot="10800000">
            <a:off x="14802690" y="8681112"/>
            <a:ext cx="4867141" cy="4867141"/>
          </a:xfrm>
          <a:prstGeom prst="straightConnector1">
            <a:avLst/>
          </a:prstGeom>
          <a:noFill/>
          <a:ln cap="flat" cmpd="sng" w="28575">
            <a:solidFill>
              <a:srgbClr val="8CA9AD"/>
            </a:solidFill>
            <a:prstDash val="solid"/>
            <a:round/>
            <a:headEnd len="sm" w="sm" type="none"/>
            <a:tailEnd len="sm" w="sm" type="none"/>
          </a:ln>
        </p:spPr>
      </p:cxnSp>
      <p:sp>
        <p:nvSpPr>
          <p:cNvPr id="367" name="Google Shape;367;p9"/>
          <p:cNvSpPr/>
          <p:nvPr/>
        </p:nvSpPr>
        <p:spPr>
          <a:xfrm>
            <a:off x="12560743" y="1929415"/>
            <a:ext cx="5067597" cy="4824838"/>
          </a:xfrm>
          <a:custGeom>
            <a:rect b="b" l="l" r="r" t="t"/>
            <a:pathLst>
              <a:path extrusionOk="0" h="4824838" w="5067597">
                <a:moveTo>
                  <a:pt x="0" y="0"/>
                </a:moveTo>
                <a:lnTo>
                  <a:pt x="5067598" y="0"/>
                </a:lnTo>
                <a:lnTo>
                  <a:pt x="5067598" y="4824838"/>
                </a:lnTo>
                <a:lnTo>
                  <a:pt x="0" y="4824838"/>
                </a:lnTo>
                <a:lnTo>
                  <a:pt x="0" y="0"/>
                </a:lnTo>
                <a:close/>
              </a:path>
            </a:pathLst>
          </a:custGeom>
          <a:blipFill rotWithShape="1">
            <a:blip r:embed="rId3">
              <a:alphaModFix/>
            </a:blip>
            <a:stretch>
              <a:fillRect b="0" l="0" r="0" t="0"/>
            </a:stretch>
          </a:blipFill>
          <a:ln>
            <a:noFill/>
          </a:ln>
        </p:spPr>
      </p:sp>
      <p:sp>
        <p:nvSpPr>
          <p:cNvPr id="368" name="Google Shape;368;p9"/>
          <p:cNvSpPr/>
          <p:nvPr/>
        </p:nvSpPr>
        <p:spPr>
          <a:xfrm>
            <a:off x="9295678" y="1929415"/>
            <a:ext cx="1350079" cy="5011310"/>
          </a:xfrm>
          <a:custGeom>
            <a:rect b="b" l="l" r="r" t="t"/>
            <a:pathLst>
              <a:path extrusionOk="0" h="5011310" w="1350079">
                <a:moveTo>
                  <a:pt x="0" y="0"/>
                </a:moveTo>
                <a:lnTo>
                  <a:pt x="1350079" y="0"/>
                </a:lnTo>
                <a:lnTo>
                  <a:pt x="1350079" y="5011310"/>
                </a:lnTo>
                <a:lnTo>
                  <a:pt x="0" y="5011310"/>
                </a:lnTo>
                <a:lnTo>
                  <a:pt x="0" y="0"/>
                </a:lnTo>
                <a:close/>
              </a:path>
            </a:pathLst>
          </a:custGeom>
          <a:blipFill rotWithShape="1">
            <a:blip r:embed="rId4">
              <a:alphaModFix/>
            </a:blip>
            <a:stretch>
              <a:fillRect b="0" l="0" r="0" t="0"/>
            </a:stretch>
          </a:blipFill>
          <a:ln>
            <a:noFill/>
          </a:ln>
        </p:spPr>
      </p:sp>
      <p:sp>
        <p:nvSpPr>
          <p:cNvPr id="369" name="Google Shape;369;p9"/>
          <p:cNvSpPr/>
          <p:nvPr/>
        </p:nvSpPr>
        <p:spPr>
          <a:xfrm>
            <a:off x="10645757" y="2219603"/>
            <a:ext cx="1914986" cy="788524"/>
          </a:xfrm>
          <a:custGeom>
            <a:rect b="b" l="l" r="r" t="t"/>
            <a:pathLst>
              <a:path extrusionOk="0" h="788524" w="1914986">
                <a:moveTo>
                  <a:pt x="0" y="0"/>
                </a:moveTo>
                <a:lnTo>
                  <a:pt x="1914986" y="0"/>
                </a:lnTo>
                <a:lnTo>
                  <a:pt x="1914986" y="788524"/>
                </a:lnTo>
                <a:lnTo>
                  <a:pt x="0" y="788524"/>
                </a:lnTo>
                <a:lnTo>
                  <a:pt x="0" y="0"/>
                </a:lnTo>
                <a:close/>
              </a:path>
            </a:pathLst>
          </a:custGeom>
          <a:blipFill rotWithShape="1">
            <a:blip r:embed="rId5">
              <a:alphaModFix/>
            </a:blip>
            <a:stretch>
              <a:fillRect b="0" l="0" r="0" t="0"/>
            </a:stretch>
          </a:blipFill>
          <a:ln>
            <a:noFill/>
          </a:ln>
        </p:spPr>
      </p:sp>
      <p:sp>
        <p:nvSpPr>
          <p:cNvPr id="370" name="Google Shape;370;p9"/>
          <p:cNvSpPr/>
          <p:nvPr/>
        </p:nvSpPr>
        <p:spPr>
          <a:xfrm>
            <a:off x="9144000" y="1785080"/>
            <a:ext cx="1578879" cy="5254649"/>
          </a:xfrm>
          <a:custGeom>
            <a:rect b="b" l="l" r="r" t="t"/>
            <a:pathLst>
              <a:path extrusionOk="0" h="5254649" w="1578879">
                <a:moveTo>
                  <a:pt x="0" y="0"/>
                </a:moveTo>
                <a:lnTo>
                  <a:pt x="1578879" y="0"/>
                </a:lnTo>
                <a:lnTo>
                  <a:pt x="1578879" y="5254649"/>
                </a:lnTo>
                <a:lnTo>
                  <a:pt x="0" y="5254649"/>
                </a:lnTo>
                <a:lnTo>
                  <a:pt x="0" y="0"/>
                </a:lnTo>
                <a:close/>
              </a:path>
            </a:pathLst>
          </a:custGeom>
          <a:blipFill rotWithShape="1">
            <a:blip r:embed="rId6">
              <a:alphaModFix/>
            </a:blip>
            <a:stretch>
              <a:fillRect b="0" l="-186214" r="-186219" t="0"/>
            </a:stretch>
          </a:blipFill>
          <a:ln cap="sq" cmpd="sng" w="19050">
            <a:solidFill>
              <a:srgbClr val="000000"/>
            </a:solidFill>
            <a:prstDash val="solid"/>
            <a:miter lim="8000"/>
            <a:headEnd len="sm" w="sm" type="none"/>
            <a:tailEnd len="sm" w="sm" type="none"/>
          </a:ln>
        </p:spPr>
      </p:sp>
      <p:sp>
        <p:nvSpPr>
          <p:cNvPr id="371" name="Google Shape;371;p9"/>
          <p:cNvSpPr txBox="1"/>
          <p:nvPr/>
        </p:nvSpPr>
        <p:spPr>
          <a:xfrm>
            <a:off x="779371" y="3662162"/>
            <a:ext cx="8919150" cy="3377567"/>
          </a:xfrm>
          <a:prstGeom prst="rect">
            <a:avLst/>
          </a:prstGeom>
          <a:noFill/>
          <a:ln>
            <a:noFill/>
          </a:ln>
        </p:spPr>
        <p:txBody>
          <a:bodyPr anchorCtr="0" anchor="t" bIns="0" lIns="0" spcFirstLastPara="1" rIns="0" wrap="square" tIns="0">
            <a:spAutoFit/>
          </a:bodyPr>
          <a:lstStyle/>
          <a:p>
            <a:pPr indent="-323866" lvl="1" marL="647732" marR="0" rtl="0" algn="just">
              <a:lnSpc>
                <a:spcPct val="111000"/>
              </a:lnSpc>
              <a:spcBef>
                <a:spcPts val="0"/>
              </a:spcBef>
              <a:spcAft>
                <a:spcPts val="0"/>
              </a:spcAft>
              <a:buClr>
                <a:srgbClr val="000000"/>
              </a:buClr>
              <a:buSzPts val="3000"/>
              <a:buFont typeface="Cambria"/>
              <a:buAutoNum type="arabicPeriod"/>
            </a:pPr>
            <a:r>
              <a:rPr b="0" i="0" lang="en-US" sz="3000" u="none" cap="none" strike="noStrike">
                <a:solidFill>
                  <a:srgbClr val="000000"/>
                </a:solidFill>
                <a:latin typeface="Cambria"/>
                <a:ea typeface="Cambria"/>
                <a:cs typeface="Cambria"/>
                <a:sym typeface="Cambria"/>
              </a:rPr>
              <a:t>Yêu Cầu Truy Cập từ Client.</a:t>
            </a:r>
            <a:endParaRPr/>
          </a:p>
          <a:p>
            <a:pPr indent="-323866" lvl="1" marL="647732" marR="0" rtl="0" algn="just">
              <a:lnSpc>
                <a:spcPct val="111000"/>
              </a:lnSpc>
              <a:spcBef>
                <a:spcPts val="0"/>
              </a:spcBef>
              <a:spcAft>
                <a:spcPts val="0"/>
              </a:spcAft>
              <a:buClr>
                <a:srgbClr val="000000"/>
              </a:buClr>
              <a:buSzPts val="3000"/>
              <a:buFont typeface="Cambria"/>
              <a:buAutoNum type="arabicPeriod"/>
            </a:pPr>
            <a:r>
              <a:rPr b="0" i="0" lang="en-US" sz="3000" u="none" cap="none" strike="noStrike">
                <a:solidFill>
                  <a:srgbClr val="000000"/>
                </a:solidFill>
                <a:latin typeface="Cambria"/>
                <a:ea typeface="Cambria"/>
                <a:cs typeface="Cambria"/>
                <a:sym typeface="Cambria"/>
              </a:rPr>
              <a:t>Yêu Cầu Gửi Đến Máy Chủ RADIUS.</a:t>
            </a:r>
            <a:endParaRPr/>
          </a:p>
          <a:p>
            <a:pPr indent="-323866" lvl="1" marL="647732" marR="0" rtl="0" algn="just">
              <a:lnSpc>
                <a:spcPct val="111000"/>
              </a:lnSpc>
              <a:spcBef>
                <a:spcPts val="0"/>
              </a:spcBef>
              <a:spcAft>
                <a:spcPts val="0"/>
              </a:spcAft>
              <a:buClr>
                <a:srgbClr val="000000"/>
              </a:buClr>
              <a:buSzPts val="3000"/>
              <a:buFont typeface="Cambria"/>
              <a:buAutoNum type="arabicPeriod"/>
            </a:pPr>
            <a:r>
              <a:rPr b="0" i="0" lang="en-US" sz="3000" u="none" cap="none" strike="noStrike">
                <a:solidFill>
                  <a:srgbClr val="000000"/>
                </a:solidFill>
                <a:latin typeface="Cambria"/>
                <a:ea typeface="Cambria"/>
                <a:cs typeface="Cambria"/>
                <a:sym typeface="Cambria"/>
              </a:rPr>
              <a:t>Máy Chủ RADIUS Truy Vấn LDAP.</a:t>
            </a:r>
            <a:endParaRPr/>
          </a:p>
          <a:p>
            <a:pPr indent="-323866" lvl="1" marL="647732" marR="0" rtl="0" algn="just">
              <a:lnSpc>
                <a:spcPct val="111000"/>
              </a:lnSpc>
              <a:spcBef>
                <a:spcPts val="0"/>
              </a:spcBef>
              <a:spcAft>
                <a:spcPts val="0"/>
              </a:spcAft>
              <a:buClr>
                <a:srgbClr val="000000"/>
              </a:buClr>
              <a:buSzPts val="3000"/>
              <a:buFont typeface="Cambria"/>
              <a:buAutoNum type="arabicPeriod"/>
            </a:pPr>
            <a:r>
              <a:rPr b="0" i="0" lang="en-US" sz="3000" u="none" cap="none" strike="noStrike">
                <a:solidFill>
                  <a:srgbClr val="000000"/>
                </a:solidFill>
                <a:latin typeface="Cambria"/>
                <a:ea typeface="Cambria"/>
                <a:cs typeface="Cambria"/>
                <a:sym typeface="Cambria"/>
              </a:rPr>
              <a:t>Máy Chủ LDAP Xác Thực Người Dùng.</a:t>
            </a:r>
            <a:endParaRPr/>
          </a:p>
          <a:p>
            <a:pPr indent="-323866" lvl="1" marL="647732" marR="0" rtl="0" algn="just">
              <a:lnSpc>
                <a:spcPct val="111000"/>
              </a:lnSpc>
              <a:spcBef>
                <a:spcPts val="0"/>
              </a:spcBef>
              <a:spcAft>
                <a:spcPts val="0"/>
              </a:spcAft>
              <a:buClr>
                <a:srgbClr val="000000"/>
              </a:buClr>
              <a:buSzPts val="3000"/>
              <a:buFont typeface="Cambria"/>
              <a:buAutoNum type="arabicPeriod"/>
            </a:pPr>
            <a:r>
              <a:rPr b="0" i="0" lang="en-US" sz="3000" u="none" cap="none" strike="noStrike">
                <a:solidFill>
                  <a:srgbClr val="000000"/>
                </a:solidFill>
                <a:latin typeface="Cambria"/>
                <a:ea typeface="Cambria"/>
                <a:cs typeface="Cambria"/>
                <a:sym typeface="Cambria"/>
              </a:rPr>
              <a:t>Máy Chủ RADIUS Quyết Định Cấp Quyền.</a:t>
            </a:r>
            <a:endParaRPr/>
          </a:p>
          <a:p>
            <a:pPr indent="-323866" lvl="1" marL="647732" marR="0" rtl="0" algn="just">
              <a:lnSpc>
                <a:spcPct val="111000"/>
              </a:lnSpc>
              <a:spcBef>
                <a:spcPts val="0"/>
              </a:spcBef>
              <a:spcAft>
                <a:spcPts val="0"/>
              </a:spcAft>
              <a:buClr>
                <a:srgbClr val="000000"/>
              </a:buClr>
              <a:buSzPts val="3000"/>
              <a:buFont typeface="Cambria"/>
              <a:buAutoNum type="arabicPeriod"/>
            </a:pPr>
            <a:r>
              <a:rPr b="0" i="0" lang="en-US" sz="3000" u="none" cap="none" strike="noStrike">
                <a:solidFill>
                  <a:srgbClr val="000000"/>
                </a:solidFill>
                <a:latin typeface="Cambria"/>
                <a:ea typeface="Cambria"/>
                <a:cs typeface="Cambria"/>
                <a:sym typeface="Cambria"/>
              </a:rPr>
              <a:t>Access Point Cấp Quyền Truy Cập.</a:t>
            </a:r>
            <a:endParaRPr/>
          </a:p>
          <a:p>
            <a:pPr indent="-323866" lvl="1" marL="647732" marR="0" rtl="0" algn="just">
              <a:lnSpc>
                <a:spcPct val="111000"/>
              </a:lnSpc>
              <a:spcBef>
                <a:spcPts val="0"/>
              </a:spcBef>
              <a:spcAft>
                <a:spcPts val="0"/>
              </a:spcAft>
              <a:buClr>
                <a:srgbClr val="000000"/>
              </a:buClr>
              <a:buSzPts val="3000"/>
              <a:buFont typeface="Cambria"/>
              <a:buAutoNum type="arabicPeriod"/>
            </a:pPr>
            <a:r>
              <a:rPr b="0" i="0" lang="en-US" sz="3000" u="none" cap="none" strike="noStrike">
                <a:solidFill>
                  <a:srgbClr val="000000"/>
                </a:solidFill>
                <a:latin typeface="Cambria"/>
                <a:ea typeface="Cambria"/>
                <a:cs typeface="Cambria"/>
                <a:sym typeface="Cambria"/>
              </a:rPr>
              <a:t>Ghi Nhận và Kế Toán (Accounting).</a:t>
            </a:r>
            <a:endParaRPr/>
          </a:p>
          <a:p>
            <a:pPr indent="0" lvl="0" marL="0" marR="0" rtl="0" algn="just">
              <a:lnSpc>
                <a:spcPct val="111000"/>
              </a:lnSpc>
              <a:spcBef>
                <a:spcPts val="0"/>
              </a:spcBef>
              <a:spcAft>
                <a:spcPts val="0"/>
              </a:spcAft>
              <a:buNone/>
            </a:pPr>
            <a:r>
              <a:t/>
            </a:r>
            <a:endParaRPr b="0" i="0" sz="3000" u="none" cap="none" strike="noStrike">
              <a:solidFill>
                <a:srgbClr val="000000"/>
              </a:solidFill>
              <a:latin typeface="Cambria"/>
              <a:ea typeface="Cambria"/>
              <a:cs typeface="Cambria"/>
              <a:sym typeface="Cambria"/>
            </a:endParaRPr>
          </a:p>
        </p:txBody>
      </p:sp>
      <p:sp>
        <p:nvSpPr>
          <p:cNvPr id="372" name="Google Shape;372;p9"/>
          <p:cNvSpPr txBox="1"/>
          <p:nvPr/>
        </p:nvSpPr>
        <p:spPr>
          <a:xfrm>
            <a:off x="609495" y="736600"/>
            <a:ext cx="6108579" cy="66992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5000" u="none" cap="none" strike="noStrike">
                <a:solidFill>
                  <a:srgbClr val="227C9D"/>
                </a:solidFill>
                <a:latin typeface="Arial"/>
                <a:ea typeface="Arial"/>
                <a:cs typeface="Arial"/>
                <a:sym typeface="Arial"/>
              </a:rPr>
              <a:t>CÁCH HOẠT ĐỘNG</a:t>
            </a:r>
            <a:endParaRPr/>
          </a:p>
        </p:txBody>
      </p:sp>
      <p:sp>
        <p:nvSpPr>
          <p:cNvPr id="373" name="Google Shape;373;p9"/>
          <p:cNvSpPr txBox="1"/>
          <p:nvPr/>
        </p:nvSpPr>
        <p:spPr>
          <a:xfrm>
            <a:off x="17259280" y="9458176"/>
            <a:ext cx="161817" cy="340616"/>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0" i="0" lang="en-US" sz="2300" u="none" cap="none" strike="noStrike">
                <a:solidFill>
                  <a:srgbClr val="000000"/>
                </a:solidFill>
                <a:latin typeface="Cambria"/>
                <a:ea typeface="Cambria"/>
                <a:cs typeface="Cambria"/>
                <a:sym typeface="Cambria"/>
              </a:rPr>
              <a:t>9</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